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6" r:id="rId4"/>
    <p:sldId id="258" r:id="rId5"/>
    <p:sldId id="259" r:id="rId6"/>
    <p:sldId id="273" r:id="rId7"/>
    <p:sldId id="260" r:id="rId8"/>
    <p:sldId id="271" r:id="rId9"/>
    <p:sldId id="262" r:id="rId10"/>
    <p:sldId id="263" r:id="rId11"/>
    <p:sldId id="264" r:id="rId12"/>
    <p:sldId id="272" r:id="rId13"/>
    <p:sldId id="265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0E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7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E9202-30C0-68C3-1E60-531AC583DD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8D5947-E401-E126-4D05-CC7E379772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08930-FC10-8281-18C1-9CB0BCE9E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4002-7493-4A95-90A1-C7106786473E}" type="datetimeFigureOut">
              <a:rPr lang="hr-HR" smtClean="0"/>
              <a:t>22.11.2022.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9D315-870A-0A37-C26F-005CF83D8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B70BCA-FC7F-4216-89E5-EEDE89865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7ED6-F867-48EB-8902-89F9D1AE343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0950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09A43-CA12-D934-A51E-DC622A47B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FAC0C-3A3A-890A-8B03-9372C08F1C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46DB3-B6C6-09DE-4E39-E8234AF53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4002-7493-4A95-90A1-C7106786473E}" type="datetimeFigureOut">
              <a:rPr lang="hr-HR" smtClean="0"/>
              <a:t>22.11.2022.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0284F-CF80-A572-D4F2-AB15E0C6E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077CA-DA51-7F8D-7FC4-EE8750DB7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7ED6-F867-48EB-8902-89F9D1AE343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4960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8CCBFA-EC80-9CCD-01DB-E20B76400C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E06565-41DA-FAEB-DDC2-036443E8D7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E991A-8D1E-BC3B-1268-20F82A934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4002-7493-4A95-90A1-C7106786473E}" type="datetimeFigureOut">
              <a:rPr lang="hr-HR" smtClean="0"/>
              <a:t>22.11.2022.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3BA40-68B3-B724-9EE1-B66D44B53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2671BA-F941-236E-69A9-915EF54A2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7ED6-F867-48EB-8902-89F9D1AE343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75491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30A2-6217-890D-F79E-EECA413F9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42F70-F371-9BA8-2A2F-36A945B40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21F2EC-3CF1-DDE9-F167-F258F157F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4002-7493-4A95-90A1-C7106786473E}" type="datetimeFigureOut">
              <a:rPr lang="hr-HR" smtClean="0"/>
              <a:t>22.11.2022.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4369C-5999-F93A-C621-1BF39B71A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63C8C-D2D3-2E72-9A49-8F6A9E877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7ED6-F867-48EB-8902-89F9D1AE343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1620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86AF7-1EF3-415C-76F2-285C1E829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328F96-5E72-6114-09E5-698730B19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67481-E6B3-6269-6E15-68A561282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4002-7493-4A95-90A1-C7106786473E}" type="datetimeFigureOut">
              <a:rPr lang="hr-HR" smtClean="0"/>
              <a:t>22.11.2022.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A53A1-157A-055B-3058-B5C6D49C8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2A192-C134-1A81-80F3-579110093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7ED6-F867-48EB-8902-89F9D1AE343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845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0D522-B8FF-38AA-489F-B97478524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060F0-D9F5-4615-5F2E-3B241E3389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1996D-6414-5E61-C92B-262DCC1D8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3C1DA5-5F01-643C-C532-6585AB8AF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4002-7493-4A95-90A1-C7106786473E}" type="datetimeFigureOut">
              <a:rPr lang="hr-HR" smtClean="0"/>
              <a:t>22.11.2022.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63ABC8-6D87-FF7B-EF76-BEC55B936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80BFEF-15F2-E3BF-8370-C5EFBA73A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7ED6-F867-48EB-8902-89F9D1AE343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0047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8DFDA-AC88-9559-4BF3-CFF27472A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7C04D4-47D4-3227-E367-B9DA9CD277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8262BD-5EBA-A67D-31C6-9742A80BB3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FDE5D2-292A-A175-9922-3AE6EED5E8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A48EC7-2525-697B-C13B-4A5E3D0E7F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FBA4BD-16C8-4E10-7E57-1BF526C80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4002-7493-4A95-90A1-C7106786473E}" type="datetimeFigureOut">
              <a:rPr lang="hr-HR" smtClean="0"/>
              <a:t>22.11.2022.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4FB73C-901A-9547-5CE2-41EFD8C6A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A40A1B-44B3-D3D4-D03D-C6ECA9873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7ED6-F867-48EB-8902-89F9D1AE343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644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E3335-9ED1-E005-ED6E-C823C47FA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177ED5-150C-5875-A4BD-AB087D5B8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4002-7493-4A95-90A1-C7106786473E}" type="datetimeFigureOut">
              <a:rPr lang="hr-HR" smtClean="0"/>
              <a:t>22.11.2022.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EBA961-35F4-A21A-9657-8B8E47ED0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9F80FF-7199-7A54-2359-106C05F24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7ED6-F867-48EB-8902-89F9D1AE343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5499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05BF01-7A66-AA23-C50E-D6EE8AC87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4002-7493-4A95-90A1-C7106786473E}" type="datetimeFigureOut">
              <a:rPr lang="hr-HR" smtClean="0"/>
              <a:t>22.11.2022.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7009AD-AC06-92FB-E41C-6577A313D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C963E1-7F97-A399-81AE-4C9771E85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7ED6-F867-48EB-8902-89F9D1AE343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7259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8AAF4-9EFD-C2B8-371C-F742D0E7A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4D6D7-E928-C8C6-BCDD-2F71D8ABD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CFCAAA-7EA0-0F9A-2F24-59111C1E13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C01996-4A28-4B0B-8620-915994725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4002-7493-4A95-90A1-C7106786473E}" type="datetimeFigureOut">
              <a:rPr lang="hr-HR" smtClean="0"/>
              <a:t>22.11.2022.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F6F930-A3D7-1F7F-3558-560F9AA5D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E33C89-3C8E-60BB-65E4-E677B2DD5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7ED6-F867-48EB-8902-89F9D1AE343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6527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BA05E-BD00-0E97-C749-CD52A7785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41BD43-92D0-5C2F-0024-E2E5B96716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F1D921-25F3-1AC4-F13F-C75EAA025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2EEEA6-113F-7F9A-4FB0-459AEFC50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4002-7493-4A95-90A1-C7106786473E}" type="datetimeFigureOut">
              <a:rPr lang="hr-HR" smtClean="0"/>
              <a:t>22.11.2022.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35BB9A-7FFD-1003-0F2C-81C81EF97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411A68-5D66-0A7E-D1EE-455307E80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7ED6-F867-48EB-8902-89F9D1AE343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5469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3A0448-E78D-0C13-98B8-52554417A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F234AE-CFF5-E652-7F69-38EEE6FB4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9A51C-8BFE-7BB4-1C70-D28B0716FF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54002-7493-4A95-90A1-C7106786473E}" type="datetimeFigureOut">
              <a:rPr lang="hr-HR" smtClean="0"/>
              <a:t>22.11.2022.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B8D7B-98C7-E043-2513-2DF722AD35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B7BEA-2150-F83E-AE0C-19806CFFD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17ED6-F867-48EB-8902-89F9D1AE343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7145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ordwall.net/play/853/485/577" TargetMode="Externa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learningapps.org/watch?v=psk3cba7520" TargetMode="Externa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D6BBA-ED96-67B1-65F7-B38C58086F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0104" y="4089724"/>
            <a:ext cx="6764692" cy="1012054"/>
          </a:xfrm>
        </p:spPr>
        <p:txBody>
          <a:bodyPr>
            <a:normAutofit fontScale="90000"/>
          </a:bodyPr>
          <a:lstStyle/>
          <a:p>
            <a:r>
              <a:rPr lang="en-GB" sz="5400" b="1"/>
              <a:t>Lesson 14</a:t>
            </a:r>
            <a:br>
              <a:rPr lang="en-GB" sz="5400" b="1"/>
            </a:br>
            <a:r>
              <a:rPr lang="en-GB" sz="5400" b="1"/>
              <a:t>Talking </a:t>
            </a:r>
            <a:r>
              <a:rPr lang="en-GB" sz="5400" b="1" dirty="0"/>
              <a:t>about future plans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3C4857-69B2-EE48-4649-CAC5F1D5B1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0104" y="2671291"/>
            <a:ext cx="6400938" cy="1710489"/>
          </a:xfrm>
        </p:spPr>
        <p:txBody>
          <a:bodyPr>
            <a:noAutofit/>
          </a:bodyPr>
          <a:lstStyle/>
          <a:p>
            <a:r>
              <a:rPr lang="en-GB" sz="6500" b="1" dirty="0">
                <a:solidFill>
                  <a:srgbClr val="C00000"/>
                </a:solidFill>
              </a:rPr>
              <a:t>UNIT 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D0A8FD-78CA-267A-FC8E-E8AE8DDF1B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071910">
            <a:off x="501908" y="528449"/>
            <a:ext cx="4503056" cy="599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5921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38EEA39-6899-5F6B-FF75-A6E14FA3B5D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272497" cy="685800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CFE8615-F8AE-E111-5C03-077CAB7963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87170"/>
            <a:ext cx="5905498" cy="256103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E0E0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12A6E3C9-22EF-0FEE-BE52-A94B86A37E52}"/>
              </a:ext>
            </a:extLst>
          </p:cNvPr>
          <p:cNvSpPr txBox="1">
            <a:spLocks/>
          </p:cNvSpPr>
          <p:nvPr/>
        </p:nvSpPr>
        <p:spPr>
          <a:xfrm>
            <a:off x="6096000" y="95697"/>
            <a:ext cx="5986509" cy="66666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>
                <a:solidFill>
                  <a:srgbClr val="FFC000"/>
                </a:solidFill>
              </a:rPr>
              <a:t>LANGUAGE FOCUS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/>
              <a:t>There are three ways of expressing future:</a:t>
            </a:r>
          </a:p>
          <a:p>
            <a:pPr marL="0" indent="0">
              <a:buNone/>
            </a:pPr>
            <a:r>
              <a:rPr lang="hr-HR" sz="2400" dirty="0">
                <a:solidFill>
                  <a:srgbClr val="FF0000"/>
                </a:solidFill>
              </a:rPr>
              <a:t>1 </a:t>
            </a:r>
            <a:r>
              <a:rPr lang="en-GB" sz="2400" dirty="0">
                <a:solidFill>
                  <a:srgbClr val="FF0000"/>
                </a:solidFill>
              </a:rPr>
              <a:t>WILL/WON’T + INFINITIVE </a:t>
            </a:r>
          </a:p>
          <a:p>
            <a:pPr marL="0" indent="0">
              <a:buNone/>
            </a:pPr>
            <a:r>
              <a:rPr lang="hr-HR" sz="2400" b="1" dirty="0"/>
              <a:t>a) </a:t>
            </a:r>
            <a:r>
              <a:rPr lang="en-GB" sz="2400" b="1" dirty="0"/>
              <a:t>for instant decisions (e.g. offering help)</a:t>
            </a:r>
            <a:endParaRPr lang="hr-HR" sz="2400" b="1" dirty="0"/>
          </a:p>
          <a:p>
            <a:pPr marL="0" indent="0">
              <a:buNone/>
            </a:pPr>
            <a:r>
              <a:rPr lang="hr-HR" sz="2400" dirty="0">
                <a:solidFill>
                  <a:schemeClr val="accent1"/>
                </a:solidFill>
              </a:rPr>
              <a:t>a) o</a:t>
            </a:r>
            <a:r>
              <a:rPr lang="en-GB" sz="2400" dirty="0" err="1">
                <a:solidFill>
                  <a:schemeClr val="accent1"/>
                </a:solidFill>
              </a:rPr>
              <a:t>dluke</a:t>
            </a:r>
            <a:r>
              <a:rPr lang="en-GB" sz="2400" dirty="0">
                <a:solidFill>
                  <a:schemeClr val="accent1"/>
                </a:solidFill>
              </a:rPr>
              <a:t> </a:t>
            </a:r>
            <a:r>
              <a:rPr lang="en-GB" sz="2400" dirty="0" err="1">
                <a:solidFill>
                  <a:schemeClr val="accent1"/>
                </a:solidFill>
              </a:rPr>
              <a:t>donesene</a:t>
            </a:r>
            <a:r>
              <a:rPr lang="en-GB" sz="2400" dirty="0">
                <a:solidFill>
                  <a:schemeClr val="accent1"/>
                </a:solidFill>
              </a:rPr>
              <a:t> </a:t>
            </a:r>
            <a:r>
              <a:rPr lang="en-GB" sz="2400" dirty="0" err="1">
                <a:solidFill>
                  <a:schemeClr val="accent1"/>
                </a:solidFill>
              </a:rPr>
              <a:t>na</a:t>
            </a:r>
            <a:r>
              <a:rPr lang="en-GB" sz="2400" dirty="0">
                <a:solidFill>
                  <a:schemeClr val="accent1"/>
                </a:solidFill>
              </a:rPr>
              <a:t> </a:t>
            </a:r>
            <a:r>
              <a:rPr lang="en-GB" sz="2400" dirty="0" err="1">
                <a:solidFill>
                  <a:schemeClr val="accent1"/>
                </a:solidFill>
              </a:rPr>
              <a:t>licu</a:t>
            </a:r>
            <a:r>
              <a:rPr lang="en-GB" sz="2400" dirty="0">
                <a:solidFill>
                  <a:schemeClr val="accent1"/>
                </a:solidFill>
              </a:rPr>
              <a:t> </a:t>
            </a:r>
            <a:r>
              <a:rPr lang="en-GB" sz="2400" dirty="0" err="1">
                <a:solidFill>
                  <a:schemeClr val="accent1"/>
                </a:solidFill>
              </a:rPr>
              <a:t>mjesta</a:t>
            </a:r>
            <a:r>
              <a:rPr lang="en-GB" sz="2400" dirty="0">
                <a:solidFill>
                  <a:schemeClr val="accent1"/>
                </a:solidFill>
              </a:rPr>
              <a:t> </a:t>
            </a:r>
            <a:r>
              <a:rPr lang="hr-HR" sz="2400" dirty="0">
                <a:solidFill>
                  <a:schemeClr val="accent1"/>
                </a:solidFill>
              </a:rPr>
              <a:t>(nudimo pomoć)</a:t>
            </a:r>
            <a:endParaRPr lang="hr-HR" sz="2400" dirty="0"/>
          </a:p>
          <a:p>
            <a:pPr marL="0" indent="0" algn="ctr">
              <a:buNone/>
            </a:pPr>
            <a:r>
              <a:rPr lang="en-GB" sz="2400" dirty="0">
                <a:highlight>
                  <a:srgbClr val="FFFF00"/>
                </a:highlight>
              </a:rPr>
              <a:t>e.g. </a:t>
            </a:r>
            <a:r>
              <a:rPr lang="en-GB" sz="2400" b="1" dirty="0">
                <a:highlight>
                  <a:srgbClr val="FFFF00"/>
                </a:highlight>
              </a:rPr>
              <a:t>I</a:t>
            </a:r>
            <a:r>
              <a:rPr lang="en-GB" sz="2400" dirty="0">
                <a:highlight>
                  <a:srgbClr val="FFFF00"/>
                </a:highlight>
              </a:rPr>
              <a:t>’</a:t>
            </a:r>
            <a:r>
              <a:rPr lang="en-GB" sz="2400" dirty="0">
                <a:solidFill>
                  <a:srgbClr val="FF0000"/>
                </a:solidFill>
                <a:highlight>
                  <a:srgbClr val="FFFF00"/>
                </a:highlight>
              </a:rPr>
              <a:t>ll help </a:t>
            </a:r>
            <a:r>
              <a:rPr lang="en-GB" sz="2400" b="1" dirty="0">
                <a:highlight>
                  <a:srgbClr val="FFFF00"/>
                </a:highlight>
              </a:rPr>
              <a:t>you</a:t>
            </a:r>
            <a:r>
              <a:rPr lang="en-GB" sz="2400" dirty="0"/>
              <a:t>.</a:t>
            </a:r>
          </a:p>
          <a:p>
            <a:pPr marL="0" indent="0">
              <a:buNone/>
            </a:pPr>
            <a:r>
              <a:rPr lang="hr-HR" sz="2400" b="1" dirty="0"/>
              <a:t>b) </a:t>
            </a:r>
            <a:r>
              <a:rPr lang="en-GB" sz="2400" b="1" dirty="0"/>
              <a:t>for a prediction</a:t>
            </a:r>
            <a:endParaRPr lang="hr-HR" sz="2400" b="1" dirty="0"/>
          </a:p>
          <a:p>
            <a:pPr marL="0" indent="0">
              <a:buNone/>
            </a:pPr>
            <a:r>
              <a:rPr lang="hr-HR" sz="2400" dirty="0">
                <a:solidFill>
                  <a:schemeClr val="accent1"/>
                </a:solidFill>
              </a:rPr>
              <a:t>b)</a:t>
            </a:r>
            <a:r>
              <a:rPr lang="hr-HR" sz="2400" dirty="0"/>
              <a:t> </a:t>
            </a:r>
            <a:r>
              <a:rPr lang="en-GB" sz="2400" dirty="0">
                <a:solidFill>
                  <a:schemeClr val="accent1"/>
                </a:solidFill>
              </a:rPr>
              <a:t>za </a:t>
            </a:r>
            <a:r>
              <a:rPr lang="en-GB" sz="2400" dirty="0" err="1">
                <a:solidFill>
                  <a:schemeClr val="accent1"/>
                </a:solidFill>
              </a:rPr>
              <a:t>pretpostavke</a:t>
            </a:r>
            <a:r>
              <a:rPr lang="en-GB" sz="2400" dirty="0">
                <a:solidFill>
                  <a:schemeClr val="accent1"/>
                </a:solidFill>
              </a:rPr>
              <a:t> </a:t>
            </a:r>
            <a:r>
              <a:rPr lang="en-GB" sz="2400" dirty="0" err="1">
                <a:solidFill>
                  <a:schemeClr val="accent1"/>
                </a:solidFill>
              </a:rPr>
              <a:t>i</a:t>
            </a:r>
            <a:r>
              <a:rPr lang="en-GB" sz="2400" dirty="0">
                <a:solidFill>
                  <a:schemeClr val="accent1"/>
                </a:solidFill>
              </a:rPr>
              <a:t> </a:t>
            </a:r>
            <a:r>
              <a:rPr lang="en-GB" sz="2400" dirty="0" err="1">
                <a:solidFill>
                  <a:schemeClr val="accent1"/>
                </a:solidFill>
              </a:rPr>
              <a:t>predviđanj</a:t>
            </a:r>
            <a:r>
              <a:rPr lang="hr-HR" sz="2400" dirty="0">
                <a:solidFill>
                  <a:schemeClr val="accent1"/>
                </a:solidFill>
              </a:rPr>
              <a:t>a</a:t>
            </a:r>
          </a:p>
          <a:p>
            <a:pPr marL="0" indent="0" algn="ctr">
              <a:buNone/>
            </a:pPr>
            <a:r>
              <a:rPr lang="en-GB" sz="2400" dirty="0"/>
              <a:t>e.g. </a:t>
            </a:r>
            <a:r>
              <a:rPr lang="en-GB" sz="2400" b="1" dirty="0">
                <a:highlight>
                  <a:srgbClr val="FFFF00"/>
                </a:highlight>
              </a:rPr>
              <a:t>Planes</a:t>
            </a:r>
            <a:r>
              <a:rPr lang="en-GB" sz="2400" dirty="0">
                <a:highlight>
                  <a:srgbClr val="FFFF00"/>
                </a:highlight>
              </a:rPr>
              <a:t> </a:t>
            </a:r>
            <a:r>
              <a:rPr lang="en-GB" sz="2400" dirty="0">
                <a:solidFill>
                  <a:srgbClr val="FF0000"/>
                </a:solidFill>
                <a:highlight>
                  <a:srgbClr val="FFFF00"/>
                </a:highlight>
              </a:rPr>
              <a:t>will be faster </a:t>
            </a:r>
            <a:r>
              <a:rPr lang="en-GB" sz="2400" b="1" dirty="0">
                <a:highlight>
                  <a:srgbClr val="FFFF00"/>
                </a:highlight>
              </a:rPr>
              <a:t>and cheaper in the future.</a:t>
            </a:r>
          </a:p>
          <a:p>
            <a:pPr marL="0" indent="0">
              <a:buNone/>
            </a:pPr>
            <a:r>
              <a:rPr lang="hr-HR" sz="2400" b="1" dirty="0"/>
              <a:t>c) </a:t>
            </a:r>
            <a:r>
              <a:rPr lang="en-GB" sz="2400" b="1" dirty="0"/>
              <a:t>for a promise</a:t>
            </a:r>
            <a:endParaRPr lang="hr-HR" sz="2400" b="1" dirty="0"/>
          </a:p>
          <a:p>
            <a:pPr marL="0" indent="0">
              <a:buNone/>
            </a:pPr>
            <a:r>
              <a:rPr lang="hr-HR" sz="2400" dirty="0">
                <a:solidFill>
                  <a:schemeClr val="accent1"/>
                </a:solidFill>
              </a:rPr>
              <a:t>c) </a:t>
            </a:r>
            <a:r>
              <a:rPr lang="en-GB" sz="2400" dirty="0">
                <a:solidFill>
                  <a:schemeClr val="accent1"/>
                </a:solidFill>
              </a:rPr>
              <a:t>za</a:t>
            </a:r>
            <a:r>
              <a:rPr lang="hr-HR" sz="2400" dirty="0">
                <a:solidFill>
                  <a:schemeClr val="accent1"/>
                </a:solidFill>
              </a:rPr>
              <a:t> </a:t>
            </a:r>
            <a:r>
              <a:rPr lang="en-GB" sz="2400" dirty="0" err="1">
                <a:solidFill>
                  <a:schemeClr val="accent1"/>
                </a:solidFill>
              </a:rPr>
              <a:t>obećanja</a:t>
            </a:r>
            <a:r>
              <a:rPr lang="en-GB" sz="2400" dirty="0">
                <a:solidFill>
                  <a:schemeClr val="accent1"/>
                </a:solidFill>
              </a:rPr>
              <a:t> </a:t>
            </a:r>
            <a:endParaRPr lang="hr-HR" sz="2400" dirty="0"/>
          </a:p>
          <a:p>
            <a:pPr marL="0" indent="0" algn="ctr">
              <a:buNone/>
            </a:pPr>
            <a:r>
              <a:rPr lang="hr-HR" sz="2400" dirty="0" err="1"/>
              <a:t>e.g</a:t>
            </a:r>
            <a:r>
              <a:rPr lang="hr-HR" sz="2400" dirty="0"/>
              <a:t>. </a:t>
            </a:r>
            <a:r>
              <a:rPr lang="en-GB" sz="2400" b="1" dirty="0">
                <a:highlight>
                  <a:srgbClr val="FFFF00"/>
                </a:highlight>
              </a:rPr>
              <a:t>I</a:t>
            </a:r>
            <a:r>
              <a:rPr lang="en-GB" sz="2400" dirty="0">
                <a:highlight>
                  <a:srgbClr val="FFFF00"/>
                </a:highlight>
              </a:rPr>
              <a:t>’</a:t>
            </a:r>
            <a:r>
              <a:rPr lang="en-GB" sz="2400" dirty="0">
                <a:solidFill>
                  <a:srgbClr val="FF0000"/>
                </a:solidFill>
                <a:highlight>
                  <a:srgbClr val="FFFF00"/>
                </a:highlight>
              </a:rPr>
              <a:t>ll walk </a:t>
            </a:r>
            <a:r>
              <a:rPr lang="en-GB" sz="2400" b="1" dirty="0">
                <a:highlight>
                  <a:srgbClr val="FFFF00"/>
                </a:highlight>
              </a:rPr>
              <a:t>the dog every day, I promise</a:t>
            </a:r>
            <a:r>
              <a:rPr lang="en-GB" sz="2400" dirty="0"/>
              <a:t>. </a:t>
            </a:r>
          </a:p>
          <a:p>
            <a:pPr marL="0" indent="0">
              <a:buNone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98936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38EEA39-6899-5F6B-FF75-A6E14FA3B5D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272497" cy="685800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CFE8615-F8AE-E111-5C03-077CAB7963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087170"/>
            <a:ext cx="6037281" cy="261818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E0E0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12A6E3C9-22EF-0FEE-BE52-A94B86A37E52}"/>
              </a:ext>
            </a:extLst>
          </p:cNvPr>
          <p:cNvSpPr txBox="1">
            <a:spLocks/>
          </p:cNvSpPr>
          <p:nvPr/>
        </p:nvSpPr>
        <p:spPr>
          <a:xfrm>
            <a:off x="6216867" y="504591"/>
            <a:ext cx="5767988" cy="57833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rgbClr val="FF0000"/>
                </a:solidFill>
              </a:rPr>
              <a:t>2) BE + GOING TO + INFINITIVE</a:t>
            </a:r>
          </a:p>
          <a:p>
            <a:pPr marL="0" indent="0">
              <a:buNone/>
            </a:pPr>
            <a:r>
              <a:rPr lang="hr-HR" sz="2600" dirty="0"/>
              <a:t>a) f</a:t>
            </a:r>
            <a:r>
              <a:rPr lang="en-GB" sz="2600" dirty="0"/>
              <a:t>or a plan and intention</a:t>
            </a:r>
            <a:endParaRPr lang="hr-HR" sz="2600" dirty="0"/>
          </a:p>
          <a:p>
            <a:pPr marL="0" indent="0">
              <a:buNone/>
            </a:pPr>
            <a:r>
              <a:rPr lang="hr-HR" sz="2600" dirty="0">
                <a:solidFill>
                  <a:schemeClr val="accent1"/>
                </a:solidFill>
              </a:rPr>
              <a:t>a) </a:t>
            </a:r>
            <a:r>
              <a:rPr lang="en-GB" sz="2600" dirty="0">
                <a:solidFill>
                  <a:schemeClr val="accent1"/>
                </a:solidFill>
              </a:rPr>
              <a:t>za </a:t>
            </a:r>
            <a:r>
              <a:rPr lang="en-GB" sz="2600" dirty="0" err="1">
                <a:solidFill>
                  <a:schemeClr val="accent1"/>
                </a:solidFill>
              </a:rPr>
              <a:t>buduće</a:t>
            </a:r>
            <a:r>
              <a:rPr lang="en-GB" sz="2600" dirty="0">
                <a:solidFill>
                  <a:schemeClr val="accent1"/>
                </a:solidFill>
              </a:rPr>
              <a:t> </a:t>
            </a:r>
            <a:r>
              <a:rPr lang="en-GB" sz="2600" dirty="0" err="1">
                <a:solidFill>
                  <a:schemeClr val="accent1"/>
                </a:solidFill>
              </a:rPr>
              <a:t>planove</a:t>
            </a:r>
            <a:r>
              <a:rPr lang="en-GB" sz="2600" dirty="0">
                <a:solidFill>
                  <a:schemeClr val="accent1"/>
                </a:solidFill>
              </a:rPr>
              <a:t> </a:t>
            </a:r>
            <a:r>
              <a:rPr lang="en-GB" sz="2600" dirty="0" err="1">
                <a:solidFill>
                  <a:schemeClr val="accent1"/>
                </a:solidFill>
              </a:rPr>
              <a:t>i</a:t>
            </a:r>
            <a:r>
              <a:rPr lang="en-GB" sz="2600" dirty="0">
                <a:solidFill>
                  <a:schemeClr val="accent1"/>
                </a:solidFill>
              </a:rPr>
              <a:t> </a:t>
            </a:r>
            <a:r>
              <a:rPr lang="en-GB" sz="2600" dirty="0" err="1">
                <a:solidFill>
                  <a:schemeClr val="accent1"/>
                </a:solidFill>
              </a:rPr>
              <a:t>namjere</a:t>
            </a:r>
            <a:r>
              <a:rPr lang="en-GB" sz="2600" dirty="0">
                <a:solidFill>
                  <a:schemeClr val="accent1"/>
                </a:solidFill>
              </a:rPr>
              <a:t> </a:t>
            </a:r>
            <a:br>
              <a:rPr lang="en-GB" sz="2600" dirty="0"/>
            </a:br>
            <a:endParaRPr lang="hr-HR" sz="2600" dirty="0"/>
          </a:p>
          <a:p>
            <a:pPr marL="0" indent="0" algn="ctr">
              <a:buNone/>
            </a:pPr>
            <a:r>
              <a:rPr lang="en-GB" sz="2600" dirty="0"/>
              <a:t>e.g. </a:t>
            </a:r>
            <a:r>
              <a:rPr lang="en-GB" sz="2600" b="1" dirty="0">
                <a:highlight>
                  <a:srgbClr val="FFFF00"/>
                </a:highlight>
              </a:rPr>
              <a:t>He’</a:t>
            </a:r>
            <a:r>
              <a:rPr lang="en-GB" sz="2600" dirty="0">
                <a:solidFill>
                  <a:srgbClr val="FF0000"/>
                </a:solidFill>
                <a:highlight>
                  <a:srgbClr val="FFFF00"/>
                </a:highlight>
              </a:rPr>
              <a:t>s going to attend </a:t>
            </a:r>
            <a:r>
              <a:rPr lang="en-GB" sz="2600" b="1" dirty="0">
                <a:highlight>
                  <a:srgbClr val="FFFF00"/>
                </a:highlight>
              </a:rPr>
              <a:t>a summer music course</a:t>
            </a:r>
            <a:r>
              <a:rPr lang="en-GB" sz="2600" b="1" dirty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600" dirty="0">
                <a:solidFill>
                  <a:srgbClr val="FF0000"/>
                </a:solidFill>
              </a:rPr>
              <a:t>3) PRESENT CONTINUOUS</a:t>
            </a:r>
          </a:p>
          <a:p>
            <a:pPr marL="0" indent="0">
              <a:buNone/>
            </a:pPr>
            <a:r>
              <a:rPr lang="hr-HR" sz="2600" dirty="0"/>
              <a:t>a) f</a:t>
            </a:r>
            <a:r>
              <a:rPr lang="en-GB" sz="2600" dirty="0"/>
              <a:t>or future arrangements</a:t>
            </a:r>
            <a:endParaRPr lang="hr-HR" sz="2600" dirty="0"/>
          </a:p>
          <a:p>
            <a:pPr marL="0" indent="0">
              <a:buNone/>
            </a:pPr>
            <a:r>
              <a:rPr lang="hr-HR" sz="2600" dirty="0">
                <a:solidFill>
                  <a:schemeClr val="accent1"/>
                </a:solidFill>
              </a:rPr>
              <a:t>a) z</a:t>
            </a:r>
            <a:r>
              <a:rPr lang="en-GB" sz="2600" dirty="0">
                <a:solidFill>
                  <a:schemeClr val="accent1"/>
                </a:solidFill>
              </a:rPr>
              <a:t>a </a:t>
            </a:r>
            <a:r>
              <a:rPr lang="en-GB" sz="2600" dirty="0" err="1">
                <a:solidFill>
                  <a:schemeClr val="accent1"/>
                </a:solidFill>
              </a:rPr>
              <a:t>izražavanje</a:t>
            </a:r>
            <a:r>
              <a:rPr lang="en-GB" sz="2600" dirty="0">
                <a:solidFill>
                  <a:schemeClr val="accent1"/>
                </a:solidFill>
              </a:rPr>
              <a:t> </a:t>
            </a:r>
            <a:r>
              <a:rPr lang="en-GB" sz="2600" dirty="0" err="1">
                <a:solidFill>
                  <a:schemeClr val="accent1"/>
                </a:solidFill>
              </a:rPr>
              <a:t>buduće</a:t>
            </a:r>
            <a:r>
              <a:rPr lang="en-GB" sz="2600" dirty="0">
                <a:solidFill>
                  <a:schemeClr val="accent1"/>
                </a:solidFill>
              </a:rPr>
              <a:t> </a:t>
            </a:r>
            <a:r>
              <a:rPr lang="en-GB" sz="2600" dirty="0" err="1">
                <a:solidFill>
                  <a:schemeClr val="accent1"/>
                </a:solidFill>
              </a:rPr>
              <a:t>radnje</a:t>
            </a:r>
            <a:r>
              <a:rPr lang="en-GB" sz="2600" dirty="0">
                <a:solidFill>
                  <a:schemeClr val="accent1"/>
                </a:solidFill>
              </a:rPr>
              <a:t> </a:t>
            </a:r>
            <a:r>
              <a:rPr lang="en-GB" sz="2600" dirty="0" err="1">
                <a:solidFill>
                  <a:schemeClr val="accent1"/>
                </a:solidFill>
              </a:rPr>
              <a:t>koju</a:t>
            </a:r>
            <a:r>
              <a:rPr lang="en-GB" sz="2600" dirty="0">
                <a:solidFill>
                  <a:schemeClr val="accent1"/>
                </a:solidFill>
              </a:rPr>
              <a:t> </a:t>
            </a:r>
            <a:r>
              <a:rPr lang="en-GB" sz="2600" dirty="0" err="1">
                <a:solidFill>
                  <a:schemeClr val="accent1"/>
                </a:solidFill>
              </a:rPr>
              <a:t>smo</a:t>
            </a:r>
            <a:r>
              <a:rPr lang="en-GB" sz="2600" dirty="0">
                <a:solidFill>
                  <a:schemeClr val="accent1"/>
                </a:solidFill>
              </a:rPr>
              <a:t> </a:t>
            </a:r>
            <a:r>
              <a:rPr lang="en-GB" sz="2600" dirty="0" err="1">
                <a:solidFill>
                  <a:schemeClr val="accent1"/>
                </a:solidFill>
              </a:rPr>
              <a:t>već</a:t>
            </a:r>
            <a:r>
              <a:rPr lang="en-GB" sz="2600" dirty="0">
                <a:solidFill>
                  <a:schemeClr val="accent1"/>
                </a:solidFill>
              </a:rPr>
              <a:t> </a:t>
            </a:r>
            <a:r>
              <a:rPr lang="en-GB" sz="2600" dirty="0" err="1">
                <a:solidFill>
                  <a:schemeClr val="accent1"/>
                </a:solidFill>
              </a:rPr>
              <a:t>isplanirali</a:t>
            </a:r>
            <a:endParaRPr lang="hr-HR" sz="2600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br>
              <a:rPr lang="en-GB" sz="2600" dirty="0"/>
            </a:br>
            <a:r>
              <a:rPr lang="en-GB" sz="2600" dirty="0"/>
              <a:t>e.g. </a:t>
            </a:r>
            <a:r>
              <a:rPr lang="en-GB" sz="2600" dirty="0">
                <a:highlight>
                  <a:srgbClr val="FFFF00"/>
                </a:highlight>
              </a:rPr>
              <a:t>We </a:t>
            </a:r>
            <a:r>
              <a:rPr lang="en-GB" sz="2600" dirty="0">
                <a:solidFill>
                  <a:srgbClr val="FF0000"/>
                </a:solidFill>
                <a:highlight>
                  <a:srgbClr val="FFFF00"/>
                </a:highlight>
              </a:rPr>
              <a:t>are having</a:t>
            </a:r>
            <a:r>
              <a:rPr lang="en-GB" sz="2600" dirty="0">
                <a:highlight>
                  <a:srgbClr val="FFFF00"/>
                </a:highlight>
              </a:rPr>
              <a:t> </a:t>
            </a:r>
            <a:r>
              <a:rPr lang="en-GB" sz="2600" b="1" dirty="0">
                <a:highlight>
                  <a:srgbClr val="FFFF00"/>
                </a:highlight>
              </a:rPr>
              <a:t>a party tomorrow</a:t>
            </a:r>
            <a:r>
              <a:rPr lang="en-GB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095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06D57-0F5F-996B-B20B-7B2919788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419"/>
            <a:ext cx="10515600" cy="1325563"/>
          </a:xfrm>
        </p:spPr>
        <p:txBody>
          <a:bodyPr/>
          <a:lstStyle/>
          <a:p>
            <a:r>
              <a:rPr lang="en-GB" i="1" dirty="0"/>
              <a:t>Workbook, page 93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F1D05EF-B77D-5898-013B-282721FDBD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33473"/>
            <a:ext cx="3862763" cy="514354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C519F8B-6131-72C3-C57A-F101F3D463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" r="1581"/>
          <a:stretch/>
        </p:blipFill>
        <p:spPr>
          <a:xfrm>
            <a:off x="838200" y="1166813"/>
            <a:ext cx="3876986" cy="5410200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2D13B92-C2C8-C2C4-109D-AD2516175033}"/>
              </a:ext>
            </a:extLst>
          </p:cNvPr>
          <p:cNvSpPr txBox="1"/>
          <p:nvPr/>
        </p:nvSpPr>
        <p:spPr>
          <a:xfrm>
            <a:off x="6095997" y="1182580"/>
            <a:ext cx="5438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Complete the sentences with the correct future form of the verbs.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E91E33-BD81-ACB0-5922-47459760E695}"/>
              </a:ext>
            </a:extLst>
          </p:cNvPr>
          <p:cNvSpPr txBox="1"/>
          <p:nvPr/>
        </p:nvSpPr>
        <p:spPr>
          <a:xfrm>
            <a:off x="6107803" y="2246533"/>
            <a:ext cx="5438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Check.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C252C0-AEC8-6F2C-D039-77773A25B1BF}"/>
              </a:ext>
            </a:extLst>
          </p:cNvPr>
          <p:cNvSpPr txBox="1"/>
          <p:nvPr/>
        </p:nvSpPr>
        <p:spPr>
          <a:xfrm>
            <a:off x="6107803" y="2959521"/>
            <a:ext cx="5438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Where can you hear these words?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77B370-DCAC-B71E-7048-57D51D5C9C5E}"/>
              </a:ext>
            </a:extLst>
          </p:cNvPr>
          <p:cNvSpPr txBox="1"/>
          <p:nvPr/>
        </p:nvSpPr>
        <p:spPr>
          <a:xfrm>
            <a:off x="6107803" y="3672510"/>
            <a:ext cx="5438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Check.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C0AE6A-DF62-CCA8-4E94-0DAC87328383}"/>
              </a:ext>
            </a:extLst>
          </p:cNvPr>
          <p:cNvSpPr txBox="1"/>
          <p:nvPr/>
        </p:nvSpPr>
        <p:spPr>
          <a:xfrm>
            <a:off x="6072184" y="4665590"/>
            <a:ext cx="5438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Circle the correct future form.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740EEE-0685-EA39-62D5-6B3DD5DB42B0}"/>
              </a:ext>
            </a:extLst>
          </p:cNvPr>
          <p:cNvSpPr txBox="1"/>
          <p:nvPr/>
        </p:nvSpPr>
        <p:spPr>
          <a:xfrm>
            <a:off x="6107803" y="5331397"/>
            <a:ext cx="5438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b="1" dirty="0"/>
              <a:t>Check.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D2DEBB-5396-2559-13A4-AAA503BF9D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0" y="2223523"/>
            <a:ext cx="5914828" cy="26128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E0E0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42E09C5-394C-C154-1733-D4AF5D3C61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33" y="2663404"/>
            <a:ext cx="5350017" cy="215954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C4C79C7-79B3-9A76-6A24-E1B80DC519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0" y="2240443"/>
            <a:ext cx="5899458" cy="26128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E0E0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069C973-9D53-BD8F-B57B-9CD9661F78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08" y="2724591"/>
            <a:ext cx="3692667" cy="189583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12B1F32-8E5A-A516-A2FD-F1CBF63196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97" y="1854221"/>
            <a:ext cx="5671498" cy="325704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E0E0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0A69FA8-F80B-328A-7137-1274BFDEA9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47" y="2223523"/>
            <a:ext cx="5287088" cy="276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70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3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3AA2E2E6-CF1A-3728-A1DD-91F969937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72497" cy="6858000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C368979-F4D8-9426-89FA-E9D5E53AA9D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" y="2588910"/>
            <a:ext cx="6055242" cy="168018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E0E0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EE71A4FD-D33B-6D8D-59D4-040D7961629A}"/>
              </a:ext>
            </a:extLst>
          </p:cNvPr>
          <p:cNvSpPr txBox="1">
            <a:spLocks/>
          </p:cNvSpPr>
          <p:nvPr/>
        </p:nvSpPr>
        <p:spPr>
          <a:xfrm>
            <a:off x="6343650" y="190645"/>
            <a:ext cx="5676900" cy="9428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Match the two columns.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AD388320-BB6F-85FF-4882-842955159505}"/>
              </a:ext>
            </a:extLst>
          </p:cNvPr>
          <p:cNvSpPr txBox="1">
            <a:spLocks/>
          </p:cNvSpPr>
          <p:nvPr/>
        </p:nvSpPr>
        <p:spPr>
          <a:xfrm>
            <a:off x="6343650" y="759869"/>
            <a:ext cx="5676900" cy="9428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GB" b="1" dirty="0"/>
              <a:t>Copy.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D76122-81CF-089A-8C58-A3D285A13CA2}"/>
              </a:ext>
            </a:extLst>
          </p:cNvPr>
          <p:cNvSpPr txBox="1"/>
          <p:nvPr/>
        </p:nvSpPr>
        <p:spPr>
          <a:xfrm>
            <a:off x="3543300" y="2857500"/>
            <a:ext cx="247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8E6481-4E6F-CD00-0A95-9C32DA468DC9}"/>
              </a:ext>
            </a:extLst>
          </p:cNvPr>
          <p:cNvSpPr txBox="1"/>
          <p:nvPr/>
        </p:nvSpPr>
        <p:spPr>
          <a:xfrm>
            <a:off x="3543300" y="3134453"/>
            <a:ext cx="247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DA1ADF-9AC7-17D6-8272-CB37D178AF71}"/>
              </a:ext>
            </a:extLst>
          </p:cNvPr>
          <p:cNvSpPr txBox="1"/>
          <p:nvPr/>
        </p:nvSpPr>
        <p:spPr>
          <a:xfrm>
            <a:off x="3543300" y="3411406"/>
            <a:ext cx="247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1B3EBF-9D98-1305-7901-4F65ED4541DF}"/>
              </a:ext>
            </a:extLst>
          </p:cNvPr>
          <p:cNvSpPr txBox="1"/>
          <p:nvPr/>
        </p:nvSpPr>
        <p:spPr>
          <a:xfrm>
            <a:off x="3543300" y="3655582"/>
            <a:ext cx="247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87F170-F15C-D9B3-DEF0-8C7844344B7A}"/>
              </a:ext>
            </a:extLst>
          </p:cNvPr>
          <p:cNvSpPr txBox="1"/>
          <p:nvPr/>
        </p:nvSpPr>
        <p:spPr>
          <a:xfrm>
            <a:off x="3543300" y="3922499"/>
            <a:ext cx="247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534F9B25-FBC9-84F3-FDD2-53E75BE07470}"/>
              </a:ext>
            </a:extLst>
          </p:cNvPr>
          <p:cNvSpPr txBox="1">
            <a:spLocks/>
          </p:cNvSpPr>
          <p:nvPr/>
        </p:nvSpPr>
        <p:spPr>
          <a:xfrm>
            <a:off x="6355222" y="1728843"/>
            <a:ext cx="5676900" cy="1106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Make sentences or questions using the </a:t>
            </a:r>
            <a:r>
              <a:rPr lang="en-GB" b="1" dirty="0">
                <a:solidFill>
                  <a:schemeClr val="accent1"/>
                </a:solidFill>
              </a:rPr>
              <a:t>present continuous </a:t>
            </a:r>
            <a:r>
              <a:rPr lang="en-GB" b="1" dirty="0"/>
              <a:t>or </a:t>
            </a:r>
            <a:r>
              <a:rPr lang="en-GB" b="1" dirty="0">
                <a:solidFill>
                  <a:schemeClr val="accent1"/>
                </a:solidFill>
              </a:rPr>
              <a:t>going to future</a:t>
            </a:r>
            <a:r>
              <a:rPr lang="en-GB" b="1" dirty="0"/>
              <a:t> and the prompts below.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F4CC619-340E-E3B5-EFC8-BE10EB50AB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4170"/>
            <a:ext cx="5589082" cy="356030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E0E0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Content Placeholder 7">
            <a:extLst>
              <a:ext uri="{FF2B5EF4-FFF2-40B4-BE49-F238E27FC236}">
                <a16:creationId xmlns:a16="http://schemas.microsoft.com/office/drawing/2014/main" id="{D6D5DCDA-FD7D-83CF-2C0E-ED66B8C22302}"/>
              </a:ext>
            </a:extLst>
          </p:cNvPr>
          <p:cNvSpPr txBox="1">
            <a:spLocks/>
          </p:cNvSpPr>
          <p:nvPr/>
        </p:nvSpPr>
        <p:spPr>
          <a:xfrm>
            <a:off x="6343650" y="3133371"/>
            <a:ext cx="5676900" cy="433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Copy.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91A3F9-77B2-67FB-1E9D-282869645254}"/>
              </a:ext>
            </a:extLst>
          </p:cNvPr>
          <p:cNvSpPr txBox="1"/>
          <p:nvPr/>
        </p:nvSpPr>
        <p:spPr>
          <a:xfrm>
            <a:off x="407398" y="3001777"/>
            <a:ext cx="445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He is going to paint his room this summer.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88DD651-3FA7-1E6C-E50B-90A458DBB2BB}"/>
              </a:ext>
            </a:extLst>
          </p:cNvPr>
          <p:cNvSpPr txBox="1"/>
          <p:nvPr/>
        </p:nvSpPr>
        <p:spPr>
          <a:xfrm>
            <a:off x="407398" y="3395018"/>
            <a:ext cx="445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She’s not coming to the party tomorrow.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CA17ABA-60D7-B875-C7AE-DC31EA2BA96F}"/>
              </a:ext>
            </a:extLst>
          </p:cNvPr>
          <p:cNvSpPr txBox="1"/>
          <p:nvPr/>
        </p:nvSpPr>
        <p:spPr>
          <a:xfrm>
            <a:off x="407398" y="3825036"/>
            <a:ext cx="445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I’m seeing my friends tonight.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D382BCF-284E-BDEF-B10D-5147379FD2B9}"/>
              </a:ext>
            </a:extLst>
          </p:cNvPr>
          <p:cNvSpPr txBox="1"/>
          <p:nvPr/>
        </p:nvSpPr>
        <p:spPr>
          <a:xfrm>
            <a:off x="407398" y="4251500"/>
            <a:ext cx="445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What are you doing this evening?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CA7A856-4FD8-A2F6-E64A-B8D88A7F76FA}"/>
              </a:ext>
            </a:extLst>
          </p:cNvPr>
          <p:cNvSpPr txBox="1"/>
          <p:nvPr/>
        </p:nvSpPr>
        <p:spPr>
          <a:xfrm>
            <a:off x="407398" y="4624846"/>
            <a:ext cx="445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 you going to buy a new phone?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1F11074-0C8E-8C1D-D2EE-95FE1149ABDF}"/>
              </a:ext>
            </a:extLst>
          </p:cNvPr>
          <p:cNvSpPr txBox="1"/>
          <p:nvPr/>
        </p:nvSpPr>
        <p:spPr>
          <a:xfrm>
            <a:off x="355817" y="4994178"/>
            <a:ext cx="445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We are going to learn Spanish next year.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2C9F8446-8490-1C69-40FA-6F7C26FF5F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80" y="1091881"/>
            <a:ext cx="4706575" cy="537771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E0E0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Content Placeholder 7">
            <a:extLst>
              <a:ext uri="{FF2B5EF4-FFF2-40B4-BE49-F238E27FC236}">
                <a16:creationId xmlns:a16="http://schemas.microsoft.com/office/drawing/2014/main" id="{05E724C6-79DA-D6E8-C8C4-C643E67A87DD}"/>
              </a:ext>
            </a:extLst>
          </p:cNvPr>
          <p:cNvSpPr txBox="1">
            <a:spLocks/>
          </p:cNvSpPr>
          <p:nvPr/>
        </p:nvSpPr>
        <p:spPr>
          <a:xfrm>
            <a:off x="6343650" y="3941860"/>
            <a:ext cx="5676900" cy="1106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Choose the correct option a) or b).</a:t>
            </a:r>
          </a:p>
        </p:txBody>
      </p:sp>
      <p:sp>
        <p:nvSpPr>
          <p:cNvPr id="36" name="Content Placeholder 7">
            <a:extLst>
              <a:ext uri="{FF2B5EF4-FFF2-40B4-BE49-F238E27FC236}">
                <a16:creationId xmlns:a16="http://schemas.microsoft.com/office/drawing/2014/main" id="{74566C85-7320-E387-B805-974FDD04CB29}"/>
              </a:ext>
            </a:extLst>
          </p:cNvPr>
          <p:cNvSpPr txBox="1">
            <a:spLocks/>
          </p:cNvSpPr>
          <p:nvPr/>
        </p:nvSpPr>
        <p:spPr>
          <a:xfrm>
            <a:off x="6366794" y="4495110"/>
            <a:ext cx="5676900" cy="5169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GB" b="1" dirty="0"/>
              <a:t>Copy.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CFD2254-2E2C-EA74-2178-910C390199DF}"/>
              </a:ext>
            </a:extLst>
          </p:cNvPr>
          <p:cNvSpPr/>
          <p:nvPr/>
        </p:nvSpPr>
        <p:spPr>
          <a:xfrm>
            <a:off x="647700" y="1572373"/>
            <a:ext cx="314325" cy="291449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BD36ABD-72CF-9FD6-B298-77AF06B4D8D1}"/>
              </a:ext>
            </a:extLst>
          </p:cNvPr>
          <p:cNvSpPr/>
          <p:nvPr/>
        </p:nvSpPr>
        <p:spPr>
          <a:xfrm>
            <a:off x="1604282" y="3133371"/>
            <a:ext cx="314325" cy="291449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7496489-1837-6C6A-3258-1148E1C781F9}"/>
              </a:ext>
            </a:extLst>
          </p:cNvPr>
          <p:cNvSpPr/>
          <p:nvPr/>
        </p:nvSpPr>
        <p:spPr>
          <a:xfrm>
            <a:off x="1850275" y="5004395"/>
            <a:ext cx="314325" cy="291449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0CCF6BF-0895-41DD-726F-5D7211B1C36F}"/>
              </a:ext>
            </a:extLst>
          </p:cNvPr>
          <p:cNvSpPr/>
          <p:nvPr/>
        </p:nvSpPr>
        <p:spPr>
          <a:xfrm>
            <a:off x="647700" y="6189516"/>
            <a:ext cx="314325" cy="291449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Content Placeholder 7">
            <a:extLst>
              <a:ext uri="{FF2B5EF4-FFF2-40B4-BE49-F238E27FC236}">
                <a16:creationId xmlns:a16="http://schemas.microsoft.com/office/drawing/2014/main" id="{5BCD2EE8-0299-469C-898E-B78BB7A99C76}"/>
              </a:ext>
            </a:extLst>
          </p:cNvPr>
          <p:cNvSpPr txBox="1">
            <a:spLocks/>
          </p:cNvSpPr>
          <p:nvPr/>
        </p:nvSpPr>
        <p:spPr>
          <a:xfrm>
            <a:off x="6343650" y="5197670"/>
            <a:ext cx="5676900" cy="1575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600" b="1" dirty="0"/>
              <a:t>Drag and drop each keyword to its definition.</a:t>
            </a:r>
          </a:p>
          <a:p>
            <a:pPr marL="0" indent="0" algn="ctr">
              <a:buNone/>
            </a:pPr>
            <a:r>
              <a:rPr lang="en-GB" sz="2600" b="1" dirty="0">
                <a:hlinkClick r:id="rId6"/>
              </a:rPr>
              <a:t>https://wordwall.net/play/853/485/577</a:t>
            </a:r>
            <a:r>
              <a:rPr lang="en-GB" sz="2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29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662D2-E18D-B155-CBC7-045C2AA05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2711"/>
            <a:ext cx="10515600" cy="1325563"/>
          </a:xfrm>
        </p:spPr>
        <p:txBody>
          <a:bodyPr/>
          <a:lstStyle/>
          <a:p>
            <a:pPr algn="ctr"/>
            <a:r>
              <a:rPr lang="en-GB" b="1" dirty="0"/>
              <a:t>GUESS MY JOB!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F12A73-0CF7-9D0C-95F5-0DFD1E1983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5" t="18501" r="3572" b="4350"/>
          <a:stretch/>
        </p:blipFill>
        <p:spPr>
          <a:xfrm>
            <a:off x="4768730" y="1438274"/>
            <a:ext cx="2641630" cy="22732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25D77D-C47E-B366-C750-99F86AF819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" t="16093" r="-109" b="1583"/>
          <a:stretch/>
        </p:blipFill>
        <p:spPr>
          <a:xfrm>
            <a:off x="7019925" y="4369579"/>
            <a:ext cx="2605569" cy="214775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C557B9-AE04-743A-943C-6263F061CA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00" r="3929"/>
          <a:stretch/>
        </p:blipFill>
        <p:spPr>
          <a:xfrm>
            <a:off x="976307" y="1557146"/>
            <a:ext cx="2593447" cy="215639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5A0727-B8B8-C68D-362F-136B2FEDD87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8" t="12912" r="4503"/>
          <a:stretch/>
        </p:blipFill>
        <p:spPr>
          <a:xfrm>
            <a:off x="8760442" y="1382727"/>
            <a:ext cx="2593357" cy="23287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728F345-7B44-6A75-EA40-4D18D4B558D8}"/>
              </a:ext>
            </a:extLst>
          </p:cNvPr>
          <p:cNvSpPr txBox="1"/>
          <p:nvPr/>
        </p:nvSpPr>
        <p:spPr>
          <a:xfrm>
            <a:off x="976307" y="1438274"/>
            <a:ext cx="2641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50A558-039D-80C3-0678-CC38D164AA24}"/>
              </a:ext>
            </a:extLst>
          </p:cNvPr>
          <p:cNvSpPr/>
          <p:nvPr/>
        </p:nvSpPr>
        <p:spPr>
          <a:xfrm>
            <a:off x="664998" y="1219581"/>
            <a:ext cx="3216064" cy="27622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500" b="1" dirty="0"/>
              <a:t>A CHEF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C80494-F2BC-C83B-D8E9-0C2DFC25E060}"/>
              </a:ext>
            </a:extLst>
          </p:cNvPr>
          <p:cNvSpPr/>
          <p:nvPr/>
        </p:nvSpPr>
        <p:spPr>
          <a:xfrm>
            <a:off x="4455669" y="1152525"/>
            <a:ext cx="3307205" cy="28384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500" b="1" dirty="0"/>
              <a:t>A DOCTOR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F1F9A1-42DB-3B0D-99A9-EBD193E19238}"/>
              </a:ext>
            </a:extLst>
          </p:cNvPr>
          <p:cNvSpPr/>
          <p:nvPr/>
        </p:nvSpPr>
        <p:spPr>
          <a:xfrm>
            <a:off x="8296275" y="1152525"/>
            <a:ext cx="3429000" cy="28384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500" b="1" dirty="0"/>
              <a:t>AN ASTRONAUT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0819821-934A-BDF8-A75B-965A9447296A}"/>
              </a:ext>
            </a:extLst>
          </p:cNvPr>
          <p:cNvSpPr/>
          <p:nvPr/>
        </p:nvSpPr>
        <p:spPr>
          <a:xfrm>
            <a:off x="6714677" y="4058012"/>
            <a:ext cx="3216064" cy="27622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500" b="1" dirty="0"/>
              <a:t>A DENTIST</a:t>
            </a:r>
          </a:p>
        </p:txBody>
      </p:sp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468F0DB-CD46-4A5A-BA97-22E8FB677A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366" y="4058012"/>
            <a:ext cx="3216064" cy="274872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85A79A7-8FAA-B403-618B-6941B85FC7A0}"/>
              </a:ext>
            </a:extLst>
          </p:cNvPr>
          <p:cNvSpPr/>
          <p:nvPr/>
        </p:nvSpPr>
        <p:spPr>
          <a:xfrm>
            <a:off x="3193366" y="4058012"/>
            <a:ext cx="3216064" cy="277300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500" b="1" dirty="0"/>
              <a:t>A DETECTIVE</a:t>
            </a:r>
          </a:p>
        </p:txBody>
      </p:sp>
    </p:spTree>
    <p:extLst>
      <p:ext uri="{BB962C8B-B14F-4D97-AF65-F5344CB8AC3E}">
        <p14:creationId xmlns:p14="http://schemas.microsoft.com/office/powerpoint/2010/main" val="136132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16" grpId="0" animBg="1"/>
      <p:bldP spid="17" grpId="0" animBg="1"/>
      <p:bldP spid="19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F2080B5-3075-5CBF-84F9-9463AB4A567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5299786" cy="6858000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26FC8E0-0AFD-55A4-B4A7-818582B5C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74" y="263525"/>
            <a:ext cx="5676899" cy="1374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Look at the list of jobs in Task 1. Which job would/wouldn’t you like to do and why?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1BC2D575-2DD8-D766-DF76-945BF1B1912A}"/>
              </a:ext>
            </a:extLst>
          </p:cNvPr>
          <p:cNvSpPr txBox="1">
            <a:spLocks/>
          </p:cNvSpPr>
          <p:nvPr/>
        </p:nvSpPr>
        <p:spPr>
          <a:xfrm>
            <a:off x="6238874" y="1101921"/>
            <a:ext cx="5676900" cy="38385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400" b="1" dirty="0"/>
              <a:t>T</a:t>
            </a:r>
            <a:r>
              <a:rPr lang="en-GB" sz="2400" b="1" dirty="0" err="1"/>
              <a:t>ranslate</a:t>
            </a:r>
            <a:r>
              <a:rPr lang="en-GB" sz="2400" b="1" dirty="0"/>
              <a:t> all the jobs into Croatian.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b="1" dirty="0"/>
              <a:t>How do you say the names of </a:t>
            </a:r>
            <a:r>
              <a:rPr lang="hr-HR" sz="2400" b="1" dirty="0" err="1"/>
              <a:t>the</a:t>
            </a:r>
            <a:r>
              <a:rPr lang="hr-HR" sz="2400" b="1" dirty="0"/>
              <a:t> </a:t>
            </a:r>
            <a:r>
              <a:rPr lang="en-GB" sz="2400" b="1" dirty="0"/>
              <a:t>following jobs in Croatian</a:t>
            </a:r>
            <a:r>
              <a:rPr lang="hr-HR" sz="2400" b="1" dirty="0"/>
              <a:t>?</a:t>
            </a:r>
          </a:p>
          <a:p>
            <a:pPr>
              <a:buFontTx/>
              <a:buChar char="-"/>
            </a:pPr>
            <a:r>
              <a:rPr lang="hr-HR" sz="2400" dirty="0"/>
              <a:t>a </a:t>
            </a:r>
            <a:r>
              <a:rPr lang="en-GB" sz="2400" dirty="0"/>
              <a:t>lawyer</a:t>
            </a:r>
            <a:endParaRPr lang="hr-HR" sz="2400" dirty="0"/>
          </a:p>
          <a:p>
            <a:pPr>
              <a:buFontTx/>
              <a:buChar char="-"/>
            </a:pPr>
            <a:r>
              <a:rPr lang="hr-HR" sz="2400" dirty="0"/>
              <a:t>a </a:t>
            </a:r>
            <a:r>
              <a:rPr lang="en-GB" sz="2400" dirty="0"/>
              <a:t>flight attendant</a:t>
            </a:r>
            <a:endParaRPr lang="hr-HR" sz="2400" dirty="0"/>
          </a:p>
          <a:p>
            <a:pPr>
              <a:buFontTx/>
              <a:buChar char="-"/>
            </a:pPr>
            <a:r>
              <a:rPr lang="hr-HR" sz="2400" dirty="0"/>
              <a:t>a </a:t>
            </a:r>
            <a:r>
              <a:rPr lang="en-GB" sz="2400" dirty="0"/>
              <a:t>waiter/</a:t>
            </a:r>
            <a:r>
              <a:rPr lang="hr-HR" sz="2400" dirty="0"/>
              <a:t>a </a:t>
            </a:r>
            <a:r>
              <a:rPr lang="en-GB" sz="2400" dirty="0"/>
              <a:t>waitress</a:t>
            </a:r>
            <a:endParaRPr lang="hr-HR" sz="2400" dirty="0"/>
          </a:p>
          <a:p>
            <a:pPr>
              <a:buFontTx/>
              <a:buChar char="-"/>
            </a:pPr>
            <a:r>
              <a:rPr lang="hr-HR" sz="2400" dirty="0"/>
              <a:t>a </a:t>
            </a:r>
            <a:r>
              <a:rPr lang="en-GB" sz="2400" dirty="0"/>
              <a:t>scientist</a:t>
            </a:r>
            <a:r>
              <a:rPr lang="hr-HR" sz="2400" dirty="0"/>
              <a:t> </a:t>
            </a:r>
          </a:p>
          <a:p>
            <a:pPr>
              <a:buFontTx/>
              <a:buChar char="-"/>
            </a:pPr>
            <a:r>
              <a:rPr lang="hr-HR" sz="2400" dirty="0"/>
              <a:t>a </a:t>
            </a:r>
            <a:r>
              <a:rPr lang="en-GB" sz="2400" dirty="0"/>
              <a:t>translator</a:t>
            </a:r>
            <a:r>
              <a:rPr lang="hr-HR" sz="2400" dirty="0"/>
              <a:t> </a:t>
            </a:r>
          </a:p>
          <a:p>
            <a:pPr>
              <a:buFontTx/>
              <a:buChar char="-"/>
            </a:pPr>
            <a:r>
              <a:rPr lang="hr-HR" sz="2400" dirty="0"/>
              <a:t>a </a:t>
            </a:r>
            <a:r>
              <a:rPr lang="en-GB" sz="2400" dirty="0"/>
              <a:t>journalist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CC6159B4-2C62-7DEF-1953-76328D99EDB2}"/>
              </a:ext>
            </a:extLst>
          </p:cNvPr>
          <p:cNvSpPr txBox="1">
            <a:spLocks/>
          </p:cNvSpPr>
          <p:nvPr/>
        </p:nvSpPr>
        <p:spPr>
          <a:xfrm>
            <a:off x="6096000" y="5402681"/>
            <a:ext cx="5676899" cy="891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b="1" dirty="0"/>
              <a:t>What jobs are dangerous</a:t>
            </a:r>
            <a:r>
              <a:rPr lang="hr-HR" sz="2400" b="1" dirty="0"/>
              <a:t> </a:t>
            </a:r>
            <a:r>
              <a:rPr lang="en-GB" sz="2400" b="1" dirty="0"/>
              <a:t>/ boring</a:t>
            </a:r>
            <a:r>
              <a:rPr lang="hr-HR" sz="2400" b="1" dirty="0"/>
              <a:t> </a:t>
            </a:r>
            <a:r>
              <a:rPr lang="en-GB" sz="2400" b="1" dirty="0"/>
              <a:t>/ fun</a:t>
            </a:r>
            <a:r>
              <a:rPr lang="hr-HR" sz="2400" b="1" dirty="0"/>
              <a:t> </a:t>
            </a:r>
            <a:r>
              <a:rPr lang="en-GB" sz="2400" b="1" dirty="0"/>
              <a:t>/ well-paid</a:t>
            </a:r>
            <a:r>
              <a:rPr lang="hr-HR" sz="2400" b="1" dirty="0"/>
              <a:t> </a:t>
            </a:r>
            <a:r>
              <a:rPr lang="en-GB" sz="2400" b="1" dirty="0"/>
              <a:t>/ hard</a:t>
            </a:r>
            <a:r>
              <a:rPr lang="hr-HR" sz="2400" b="1" dirty="0"/>
              <a:t> </a:t>
            </a:r>
            <a:r>
              <a:rPr lang="en-GB" sz="2400" b="1" dirty="0"/>
              <a:t>/ easy</a:t>
            </a:r>
            <a:r>
              <a:rPr lang="hr-HR" sz="2400" b="1" dirty="0"/>
              <a:t> </a:t>
            </a:r>
            <a:r>
              <a:rPr lang="en-GB" sz="2400" b="1" dirty="0"/>
              <a:t>/ exciting</a:t>
            </a:r>
            <a:r>
              <a:rPr lang="hr-HR" sz="2400" b="1" dirty="0"/>
              <a:t> </a:t>
            </a:r>
            <a:r>
              <a:rPr lang="en-GB" sz="2400" b="1" dirty="0"/>
              <a:t>/ tiring?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3A6376E-50A9-28E1-1D0D-7C76CE6B4C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84"/>
          <a:stretch/>
        </p:blipFill>
        <p:spPr>
          <a:xfrm>
            <a:off x="3886" y="1917502"/>
            <a:ext cx="5886451" cy="302299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7F92F9-838C-4B8D-931A-0F6142605D8C}"/>
              </a:ext>
            </a:extLst>
          </p:cNvPr>
          <p:cNvSpPr txBox="1"/>
          <p:nvPr/>
        </p:nvSpPr>
        <p:spPr>
          <a:xfrm>
            <a:off x="7727917" y="2206175"/>
            <a:ext cx="231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hr-HR" b="1" i="1" dirty="0">
                <a:solidFill>
                  <a:srgbClr val="0070C0"/>
                </a:solidFill>
              </a:rPr>
              <a:t>o</a:t>
            </a:r>
            <a:r>
              <a:rPr lang="en-GB" sz="1800" b="1" i="1" dirty="0" err="1">
                <a:solidFill>
                  <a:srgbClr val="0070C0"/>
                </a:solidFill>
              </a:rPr>
              <a:t>dvjetnik</a:t>
            </a:r>
            <a:r>
              <a:rPr lang="hr-HR" sz="1800" b="1" i="1" dirty="0">
                <a:solidFill>
                  <a:srgbClr val="0070C0"/>
                </a:solidFill>
              </a:rPr>
              <a:t>/odvjetnica</a:t>
            </a:r>
            <a:endParaRPr lang="en-GB" sz="1800" b="1" i="1" dirty="0">
              <a:solidFill>
                <a:srgbClr val="0070C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98FBEB-47AF-4F25-8BC1-75B209241008}"/>
              </a:ext>
            </a:extLst>
          </p:cNvPr>
          <p:cNvSpPr txBox="1"/>
          <p:nvPr/>
        </p:nvSpPr>
        <p:spPr>
          <a:xfrm>
            <a:off x="8821349" y="2604888"/>
            <a:ext cx="2124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hr-HR" b="1" i="1" dirty="0">
                <a:solidFill>
                  <a:srgbClr val="0070C0"/>
                </a:solidFill>
              </a:rPr>
              <a:t>stjuard/stjuardesa</a:t>
            </a:r>
            <a:endParaRPr lang="en-GB" sz="1800" b="1" i="1" dirty="0">
              <a:solidFill>
                <a:srgbClr val="0070C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91E73E-C7F1-4262-9A78-CD2FD907A82A}"/>
              </a:ext>
            </a:extLst>
          </p:cNvPr>
          <p:cNvSpPr txBox="1"/>
          <p:nvPr/>
        </p:nvSpPr>
        <p:spPr>
          <a:xfrm>
            <a:off x="8978236" y="3068751"/>
            <a:ext cx="2234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hr-HR" b="1" i="1" dirty="0">
                <a:solidFill>
                  <a:srgbClr val="0070C0"/>
                </a:solidFill>
              </a:rPr>
              <a:t>konobar/konobarica</a:t>
            </a:r>
            <a:endParaRPr lang="en-GB" sz="1800" b="1" i="1" dirty="0">
              <a:solidFill>
                <a:srgbClr val="0070C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FFB752-5D96-40D9-8EE1-C08EDDE4041E}"/>
              </a:ext>
            </a:extLst>
          </p:cNvPr>
          <p:cNvSpPr txBox="1"/>
          <p:nvPr/>
        </p:nvSpPr>
        <p:spPr>
          <a:xfrm>
            <a:off x="7915827" y="3484508"/>
            <a:ext cx="271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hr-HR" b="1" i="1" dirty="0">
                <a:solidFill>
                  <a:srgbClr val="0070C0"/>
                </a:solidFill>
              </a:rPr>
              <a:t>znanstvenik/znanstvenica</a:t>
            </a:r>
            <a:endParaRPr lang="en-GB" sz="1800" b="1" i="1" dirty="0">
              <a:solidFill>
                <a:srgbClr val="0070C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957C0B-5286-4D29-875C-805AEA3F07D9}"/>
              </a:ext>
            </a:extLst>
          </p:cNvPr>
          <p:cNvSpPr txBox="1"/>
          <p:nvPr/>
        </p:nvSpPr>
        <p:spPr>
          <a:xfrm>
            <a:off x="8112615" y="3889969"/>
            <a:ext cx="271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hr-HR" b="1" i="1" dirty="0">
                <a:solidFill>
                  <a:srgbClr val="0070C0"/>
                </a:solidFill>
              </a:rPr>
              <a:t>prevoditelj/prevoditeljica</a:t>
            </a:r>
            <a:endParaRPr lang="en-GB" sz="1800" b="1" i="1" dirty="0">
              <a:solidFill>
                <a:srgbClr val="0070C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A26C44-98EA-49F7-BC3E-7F787F07AFFB}"/>
              </a:ext>
            </a:extLst>
          </p:cNvPr>
          <p:cNvSpPr txBox="1"/>
          <p:nvPr/>
        </p:nvSpPr>
        <p:spPr>
          <a:xfrm>
            <a:off x="8014961" y="4322904"/>
            <a:ext cx="271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hr-HR" b="1" i="1" dirty="0">
                <a:solidFill>
                  <a:srgbClr val="0070C0"/>
                </a:solidFill>
              </a:rPr>
              <a:t>novinar/novinarka</a:t>
            </a:r>
            <a:endParaRPr lang="en-GB" sz="1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92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F2080B5-3075-5CBF-84F9-9463AB4A567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5299786" cy="6858000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26FC8E0-0AFD-55A4-B4A7-818582B5C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7" y="322543"/>
            <a:ext cx="5743576" cy="11603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Complete the sentences with these two words.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1BC2D575-2DD8-D766-DF76-945BF1B1912A}"/>
              </a:ext>
            </a:extLst>
          </p:cNvPr>
          <p:cNvSpPr txBox="1">
            <a:spLocks/>
          </p:cNvSpPr>
          <p:nvPr/>
        </p:nvSpPr>
        <p:spPr>
          <a:xfrm>
            <a:off x="6205535" y="5135562"/>
            <a:ext cx="5676900" cy="1076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Read the text and write A (Ana), D (Dino), E (Eva) or </a:t>
            </a:r>
            <a:r>
              <a:rPr lang="en-GB" b="1" dirty="0" err="1"/>
              <a:t>Lovro</a:t>
            </a:r>
            <a:r>
              <a:rPr lang="en-GB" b="1" dirty="0"/>
              <a:t> (L).</a:t>
            </a:r>
            <a:endParaRPr lang="en-GB" b="1" i="1" dirty="0">
              <a:solidFill>
                <a:srgbClr val="FF0000"/>
              </a:solidFill>
            </a:endParaRP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CC6159B4-2C62-7DEF-1953-76328D99EDB2}"/>
              </a:ext>
            </a:extLst>
          </p:cNvPr>
          <p:cNvSpPr txBox="1">
            <a:spLocks/>
          </p:cNvSpPr>
          <p:nvPr/>
        </p:nvSpPr>
        <p:spPr>
          <a:xfrm>
            <a:off x="6220700" y="6211887"/>
            <a:ext cx="5676899" cy="641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GB" b="1" dirty="0"/>
              <a:t>Check.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F1F27B2B-9BEB-6485-47B3-D3DCFAADC503}"/>
              </a:ext>
            </a:extLst>
          </p:cNvPr>
          <p:cNvSpPr txBox="1">
            <a:spLocks/>
          </p:cNvSpPr>
          <p:nvPr/>
        </p:nvSpPr>
        <p:spPr>
          <a:xfrm>
            <a:off x="6146003" y="1819695"/>
            <a:ext cx="5862640" cy="297908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Check.</a:t>
            </a:r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Remember!</a:t>
            </a:r>
            <a:r>
              <a:rPr lang="en-GB" b="1" dirty="0"/>
              <a:t> </a:t>
            </a:r>
          </a:p>
          <a:p>
            <a:pPr marL="0" indent="0">
              <a:buNone/>
            </a:pPr>
            <a:r>
              <a:rPr lang="en-GB" b="1" dirty="0"/>
              <a:t>JOB and work have different meanings.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i="1" dirty="0">
                <a:solidFill>
                  <a:srgbClr val="FF0000"/>
                </a:solidFill>
              </a:rPr>
              <a:t>Work</a:t>
            </a:r>
            <a:r>
              <a:rPr lang="en-GB" i="1" dirty="0"/>
              <a:t> refers to an activity which requires effort or energy to achieve something (an aim or task).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i="1" dirty="0">
                <a:solidFill>
                  <a:srgbClr val="FF0000"/>
                </a:solidFill>
              </a:rPr>
              <a:t>Job</a:t>
            </a:r>
            <a:r>
              <a:rPr lang="en-GB" i="1" dirty="0"/>
              <a:t> refers to a position or employment role (</a:t>
            </a:r>
            <a:r>
              <a:rPr lang="hr-HR" i="1" dirty="0"/>
              <a:t>a </a:t>
            </a:r>
            <a:r>
              <a:rPr lang="en-GB" i="1" dirty="0"/>
              <a:t>cook, </a:t>
            </a:r>
            <a:r>
              <a:rPr lang="hr-HR" i="1" dirty="0"/>
              <a:t>a </a:t>
            </a:r>
            <a:r>
              <a:rPr lang="en-GB" i="1" dirty="0"/>
              <a:t>teacher or </a:t>
            </a:r>
            <a:r>
              <a:rPr lang="hr-HR" i="1" dirty="0"/>
              <a:t>a </a:t>
            </a:r>
            <a:r>
              <a:rPr lang="en-GB" i="1" dirty="0"/>
              <a:t>banker).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73B0C4-2A63-C30E-4EED-863EB1F02F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2" r="31001" b="878"/>
          <a:stretch/>
        </p:blipFill>
        <p:spPr>
          <a:xfrm>
            <a:off x="0" y="2462212"/>
            <a:ext cx="5611717" cy="193357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1D4C35-88D2-8BF7-D428-DCD8ED25BDC4}"/>
              </a:ext>
            </a:extLst>
          </p:cNvPr>
          <p:cNvSpPr txBox="1"/>
          <p:nvPr/>
        </p:nvSpPr>
        <p:spPr>
          <a:xfrm>
            <a:off x="2627489" y="3671649"/>
            <a:ext cx="950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job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1FE1C8-9921-F585-C686-B141FEEAA7F2}"/>
              </a:ext>
            </a:extLst>
          </p:cNvPr>
          <p:cNvSpPr txBox="1"/>
          <p:nvPr/>
        </p:nvSpPr>
        <p:spPr>
          <a:xfrm>
            <a:off x="3894314" y="3947874"/>
            <a:ext cx="950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work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45E7773-5E27-28B4-ADAA-17967CEE73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9126"/>
            <a:ext cx="5745978" cy="329974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5B6DAC2-E215-FA03-C4F7-ECAB285EDC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28" y="0"/>
            <a:ext cx="5743576" cy="671365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1EDF233-C8F0-D7FA-326A-D238BBCB28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39" y="776759"/>
            <a:ext cx="5326842" cy="554784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C9482A1-5F6F-25C2-8F38-BB623FB13D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3" y="1779126"/>
            <a:ext cx="5745978" cy="329974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57AB36A-290A-2664-242E-0B9C2F824510}"/>
              </a:ext>
            </a:extLst>
          </p:cNvPr>
          <p:cNvSpPr txBox="1"/>
          <p:nvPr/>
        </p:nvSpPr>
        <p:spPr>
          <a:xfrm>
            <a:off x="123826" y="2462212"/>
            <a:ext cx="514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Eva</a:t>
            </a:r>
            <a:r>
              <a:rPr lang="en-GB" dirty="0"/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B40F9BA-6084-9A1F-A99A-6BD65E80267A}"/>
              </a:ext>
            </a:extLst>
          </p:cNvPr>
          <p:cNvSpPr txBox="1"/>
          <p:nvPr/>
        </p:nvSpPr>
        <p:spPr>
          <a:xfrm>
            <a:off x="123826" y="2803754"/>
            <a:ext cx="556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Ana</a:t>
            </a:r>
            <a:endParaRPr lang="en-GB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DC899BF-CDE2-D6F8-50B5-6A4C395986BF}"/>
              </a:ext>
            </a:extLst>
          </p:cNvPr>
          <p:cNvSpPr txBox="1"/>
          <p:nvPr/>
        </p:nvSpPr>
        <p:spPr>
          <a:xfrm>
            <a:off x="66305" y="3124572"/>
            <a:ext cx="666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Dino</a:t>
            </a:r>
            <a:endParaRPr lang="en-GB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D73D41F-A8F5-A205-73C4-1C64490D1638}"/>
              </a:ext>
            </a:extLst>
          </p:cNvPr>
          <p:cNvSpPr txBox="1"/>
          <p:nvPr/>
        </p:nvSpPr>
        <p:spPr>
          <a:xfrm>
            <a:off x="-10052" y="3404896"/>
            <a:ext cx="743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FF0000"/>
                </a:solidFill>
              </a:rPr>
              <a:t>Lovro</a:t>
            </a:r>
            <a:r>
              <a:rPr lang="en-GB" dirty="0"/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F167046-4269-8418-F182-455E751643D1}"/>
              </a:ext>
            </a:extLst>
          </p:cNvPr>
          <p:cNvSpPr txBox="1"/>
          <p:nvPr/>
        </p:nvSpPr>
        <p:spPr>
          <a:xfrm>
            <a:off x="126895" y="3715675"/>
            <a:ext cx="576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Ana</a:t>
            </a:r>
            <a:r>
              <a:rPr lang="en-GB" dirty="0"/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CE4C9B2-3D73-3341-C734-25A47D332733}"/>
              </a:ext>
            </a:extLst>
          </p:cNvPr>
          <p:cNvSpPr txBox="1"/>
          <p:nvPr/>
        </p:nvSpPr>
        <p:spPr>
          <a:xfrm>
            <a:off x="123826" y="4034018"/>
            <a:ext cx="514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Eva</a:t>
            </a:r>
            <a:r>
              <a:rPr lang="en-GB" dirty="0"/>
              <a:t>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033196-A6D0-74DE-3B7C-5D6C5529350D}"/>
              </a:ext>
            </a:extLst>
          </p:cNvPr>
          <p:cNvSpPr txBox="1"/>
          <p:nvPr/>
        </p:nvSpPr>
        <p:spPr>
          <a:xfrm>
            <a:off x="9447" y="4330502"/>
            <a:ext cx="743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FF0000"/>
                </a:solidFill>
              </a:rPr>
              <a:t>Lovro</a:t>
            </a:r>
            <a:r>
              <a:rPr lang="en-GB" dirty="0"/>
              <a:t>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71C94B6-A0B7-4F63-C224-A50F8D359D3F}"/>
              </a:ext>
            </a:extLst>
          </p:cNvPr>
          <p:cNvSpPr txBox="1"/>
          <p:nvPr/>
        </p:nvSpPr>
        <p:spPr>
          <a:xfrm>
            <a:off x="66305" y="4667843"/>
            <a:ext cx="666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Dino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068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57FF02-2414-D2F2-AB16-D6BBFCC0F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67061" cy="6858000"/>
          </a:xfrm>
          <a:prstGeom prst="rect">
            <a:avLst/>
          </a:prstGeom>
        </p:spPr>
      </p:pic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5ED800F3-8DAF-8E60-B92E-52DAF34F1530}"/>
              </a:ext>
            </a:extLst>
          </p:cNvPr>
          <p:cNvSpPr txBox="1">
            <a:spLocks/>
          </p:cNvSpPr>
          <p:nvPr/>
        </p:nvSpPr>
        <p:spPr>
          <a:xfrm>
            <a:off x="6244991" y="277812"/>
            <a:ext cx="5676900" cy="1076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Read the text</a:t>
            </a:r>
            <a:r>
              <a:rPr lang="hr-HR" b="1" dirty="0"/>
              <a:t> </a:t>
            </a:r>
            <a:r>
              <a:rPr lang="en-GB" b="1" dirty="0"/>
              <a:t>again</a:t>
            </a:r>
            <a:r>
              <a:rPr lang="hr-HR" b="1" dirty="0"/>
              <a:t>. M</a:t>
            </a:r>
            <a:r>
              <a:rPr lang="en-GB" b="1" dirty="0" err="1"/>
              <a:t>atch</a:t>
            </a:r>
            <a:r>
              <a:rPr lang="en-GB" b="1" dirty="0"/>
              <a:t> the two columns.</a:t>
            </a:r>
            <a:endParaRPr lang="en-GB" b="1" i="1" dirty="0"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200ED60-473C-4D6E-992E-9ACB626EE7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09" y="968372"/>
            <a:ext cx="5326842" cy="554784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F74F202-D538-CA22-B875-F29D9606512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94" y="2051078"/>
            <a:ext cx="5399357" cy="338242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FC6A00CA-A375-B6AB-8C73-C2A172A579C3}"/>
              </a:ext>
            </a:extLst>
          </p:cNvPr>
          <p:cNvSpPr txBox="1">
            <a:spLocks/>
          </p:cNvSpPr>
          <p:nvPr/>
        </p:nvSpPr>
        <p:spPr>
          <a:xfrm>
            <a:off x="6005763" y="1334762"/>
            <a:ext cx="6048431" cy="39719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Check.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b="1" i="1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i="1" dirty="0"/>
              <a:t>attend a course – </a:t>
            </a:r>
            <a:r>
              <a:rPr lang="en-GB" i="1" dirty="0" err="1">
                <a:solidFill>
                  <a:schemeClr val="accent1"/>
                </a:solidFill>
              </a:rPr>
              <a:t>pohađati</a:t>
            </a:r>
            <a:r>
              <a:rPr lang="en-GB" i="1" dirty="0">
                <a:solidFill>
                  <a:schemeClr val="accent1"/>
                </a:solidFill>
              </a:rPr>
              <a:t> </a:t>
            </a:r>
            <a:r>
              <a:rPr lang="en-GB" i="1" dirty="0" err="1">
                <a:solidFill>
                  <a:schemeClr val="accent1"/>
                </a:solidFill>
              </a:rPr>
              <a:t>tečaj</a:t>
            </a:r>
            <a:endParaRPr lang="en-GB" i="1" dirty="0">
              <a:solidFill>
                <a:schemeClr val="accent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i="1" dirty="0"/>
              <a:t>change your mind – </a:t>
            </a:r>
            <a:r>
              <a:rPr lang="en-GB" i="1" dirty="0" err="1">
                <a:solidFill>
                  <a:schemeClr val="accent1"/>
                </a:solidFill>
              </a:rPr>
              <a:t>predomisliti</a:t>
            </a:r>
            <a:r>
              <a:rPr lang="en-GB" i="1" dirty="0">
                <a:solidFill>
                  <a:schemeClr val="accent1"/>
                </a:solidFill>
              </a:rPr>
              <a:t> se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i="1" dirty="0"/>
              <a:t>choose a </a:t>
            </a:r>
            <a:r>
              <a:rPr lang="en-GB" i="1" dirty="0" err="1"/>
              <a:t>carrer</a:t>
            </a:r>
            <a:r>
              <a:rPr lang="en-GB" i="1" dirty="0"/>
              <a:t> – </a:t>
            </a:r>
            <a:r>
              <a:rPr lang="en-GB" i="1" dirty="0" err="1">
                <a:solidFill>
                  <a:schemeClr val="accent1"/>
                </a:solidFill>
              </a:rPr>
              <a:t>profesionalna</a:t>
            </a:r>
            <a:r>
              <a:rPr lang="en-GB" i="1" dirty="0">
                <a:solidFill>
                  <a:schemeClr val="accent1"/>
                </a:solidFill>
              </a:rPr>
              <a:t> </a:t>
            </a:r>
            <a:r>
              <a:rPr lang="en-GB" i="1" dirty="0" err="1">
                <a:solidFill>
                  <a:schemeClr val="accent1"/>
                </a:solidFill>
              </a:rPr>
              <a:t>orijentac</a:t>
            </a:r>
            <a:r>
              <a:rPr lang="hr-HR" i="1" dirty="0">
                <a:solidFill>
                  <a:schemeClr val="accent1"/>
                </a:solidFill>
              </a:rPr>
              <a:t>i</a:t>
            </a:r>
            <a:r>
              <a:rPr lang="en-GB" i="1" dirty="0" err="1">
                <a:solidFill>
                  <a:schemeClr val="accent1"/>
                </a:solidFill>
              </a:rPr>
              <a:t>ja</a:t>
            </a:r>
            <a:endParaRPr lang="en-GB" i="1" dirty="0">
              <a:solidFill>
                <a:schemeClr val="accent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i="1" dirty="0"/>
              <a:t>become a designer – </a:t>
            </a:r>
            <a:r>
              <a:rPr lang="en-GB" i="1" dirty="0" err="1">
                <a:solidFill>
                  <a:schemeClr val="accent1"/>
                </a:solidFill>
              </a:rPr>
              <a:t>postati</a:t>
            </a:r>
            <a:r>
              <a:rPr lang="en-GB" i="1" dirty="0">
                <a:solidFill>
                  <a:schemeClr val="accent1"/>
                </a:solidFill>
              </a:rPr>
              <a:t> </a:t>
            </a:r>
            <a:r>
              <a:rPr lang="en-GB" i="1" dirty="0" err="1">
                <a:solidFill>
                  <a:schemeClr val="accent1"/>
                </a:solidFill>
              </a:rPr>
              <a:t>dizajner</a:t>
            </a:r>
            <a:endParaRPr lang="en-GB" i="1" dirty="0">
              <a:solidFill>
                <a:schemeClr val="accent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i="1" dirty="0"/>
              <a:t>look forward to a summer camp – </a:t>
            </a:r>
            <a:r>
              <a:rPr lang="en-GB" i="1" dirty="0" err="1">
                <a:solidFill>
                  <a:schemeClr val="accent1"/>
                </a:solidFill>
              </a:rPr>
              <a:t>radovati</a:t>
            </a:r>
            <a:r>
              <a:rPr lang="en-GB" i="1" dirty="0">
                <a:solidFill>
                  <a:schemeClr val="accent1"/>
                </a:solidFill>
              </a:rPr>
              <a:t> se </a:t>
            </a:r>
            <a:r>
              <a:rPr lang="en-GB" i="1" dirty="0" err="1">
                <a:solidFill>
                  <a:schemeClr val="accent1"/>
                </a:solidFill>
              </a:rPr>
              <a:t>ljetnom</a:t>
            </a:r>
            <a:r>
              <a:rPr lang="en-GB" i="1" dirty="0">
                <a:solidFill>
                  <a:schemeClr val="accent1"/>
                </a:solidFill>
              </a:rPr>
              <a:t> </a:t>
            </a:r>
            <a:r>
              <a:rPr lang="en-GB" i="1" dirty="0" err="1">
                <a:solidFill>
                  <a:schemeClr val="accent1"/>
                </a:solidFill>
              </a:rPr>
              <a:t>kampu</a:t>
            </a:r>
            <a:endParaRPr lang="en-GB" i="1" dirty="0">
              <a:solidFill>
                <a:schemeClr val="accent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i="1" dirty="0"/>
              <a:t>create robots – </a:t>
            </a:r>
            <a:r>
              <a:rPr lang="en-GB" i="1" dirty="0" err="1">
                <a:solidFill>
                  <a:schemeClr val="accent1"/>
                </a:solidFill>
              </a:rPr>
              <a:t>stvarati</a:t>
            </a:r>
            <a:r>
              <a:rPr lang="en-GB" i="1" dirty="0">
                <a:solidFill>
                  <a:schemeClr val="accent1"/>
                </a:solidFill>
              </a:rPr>
              <a:t> </a:t>
            </a:r>
            <a:r>
              <a:rPr lang="en-GB" i="1" dirty="0" err="1">
                <a:solidFill>
                  <a:schemeClr val="accent1"/>
                </a:solidFill>
              </a:rPr>
              <a:t>robote</a:t>
            </a:r>
            <a:endParaRPr lang="en-GB" i="1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CAA6A5-C4A0-1FDF-0EF3-04DD55DEB125}"/>
              </a:ext>
            </a:extLst>
          </p:cNvPr>
          <p:cNvSpPr txBox="1"/>
          <p:nvPr/>
        </p:nvSpPr>
        <p:spPr>
          <a:xfrm>
            <a:off x="1533525" y="2524125"/>
            <a:ext cx="6191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>
                <a:solidFill>
                  <a:srgbClr val="FF0000"/>
                </a:solidFill>
              </a:rPr>
              <a:t>e)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4C23A8-86E4-BB36-23D8-3A17F1C598AA}"/>
              </a:ext>
            </a:extLst>
          </p:cNvPr>
          <p:cNvSpPr txBox="1"/>
          <p:nvPr/>
        </p:nvSpPr>
        <p:spPr>
          <a:xfrm>
            <a:off x="1533524" y="2997172"/>
            <a:ext cx="6191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>
                <a:solidFill>
                  <a:srgbClr val="FF0000"/>
                </a:solidFill>
              </a:rPr>
              <a:t>d)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931DEF-8635-3033-A2CF-056C6D00871D}"/>
              </a:ext>
            </a:extLst>
          </p:cNvPr>
          <p:cNvSpPr txBox="1"/>
          <p:nvPr/>
        </p:nvSpPr>
        <p:spPr>
          <a:xfrm>
            <a:off x="1558412" y="3443561"/>
            <a:ext cx="6191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>
                <a:solidFill>
                  <a:srgbClr val="FF0000"/>
                </a:solidFill>
              </a:rPr>
              <a:t>a)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1AFA8A-F60B-92D3-7544-8A92B7EA37F3}"/>
              </a:ext>
            </a:extLst>
          </p:cNvPr>
          <p:cNvSpPr txBox="1"/>
          <p:nvPr/>
        </p:nvSpPr>
        <p:spPr>
          <a:xfrm>
            <a:off x="1657350" y="3943266"/>
            <a:ext cx="6191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>
                <a:solidFill>
                  <a:srgbClr val="FF0000"/>
                </a:solidFill>
              </a:rPr>
              <a:t>b)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E0EF23-2227-79DD-262C-A8FFEBE43DB1}"/>
              </a:ext>
            </a:extLst>
          </p:cNvPr>
          <p:cNvSpPr txBox="1"/>
          <p:nvPr/>
        </p:nvSpPr>
        <p:spPr>
          <a:xfrm>
            <a:off x="2272787" y="4420320"/>
            <a:ext cx="6191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>
                <a:solidFill>
                  <a:srgbClr val="FF0000"/>
                </a:solidFill>
              </a:rPr>
              <a:t>f)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8F965A-9BE7-7012-80C6-6122FDE137F0}"/>
              </a:ext>
            </a:extLst>
          </p:cNvPr>
          <p:cNvSpPr txBox="1"/>
          <p:nvPr/>
        </p:nvSpPr>
        <p:spPr>
          <a:xfrm>
            <a:off x="1501261" y="4878727"/>
            <a:ext cx="6191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>
                <a:solidFill>
                  <a:srgbClr val="FF0000"/>
                </a:solidFill>
              </a:rPr>
              <a:t>c)</a:t>
            </a:r>
          </a:p>
        </p:txBody>
      </p:sp>
      <p:pic>
        <p:nvPicPr>
          <p:cNvPr id="23" name="Content Placeholder 22">
            <a:extLst>
              <a:ext uri="{FF2B5EF4-FFF2-40B4-BE49-F238E27FC236}">
                <a16:creationId xmlns:a16="http://schemas.microsoft.com/office/drawing/2014/main" id="{6AF8F4A4-692C-5DAD-2DA9-CFF61FA3692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0" y="2547884"/>
            <a:ext cx="5687484" cy="225311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E0E0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Content Placeholder 7">
            <a:extLst>
              <a:ext uri="{FF2B5EF4-FFF2-40B4-BE49-F238E27FC236}">
                <a16:creationId xmlns:a16="http://schemas.microsoft.com/office/drawing/2014/main" id="{F550815A-CD90-63A0-F5E6-246727C9DC76}"/>
              </a:ext>
            </a:extLst>
          </p:cNvPr>
          <p:cNvSpPr txBox="1">
            <a:spLocks/>
          </p:cNvSpPr>
          <p:nvPr/>
        </p:nvSpPr>
        <p:spPr>
          <a:xfrm>
            <a:off x="6183184" y="5589794"/>
            <a:ext cx="5800513" cy="926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Write about your plans for the future. You can use the phrases below.</a:t>
            </a:r>
            <a:endParaRPr lang="en-GB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28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178DF4E-7577-A67C-79F1-5BECDA9DFCB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924425" cy="6854145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14A568C-4D43-8D12-D376-0D480A536C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09" y="1251403"/>
            <a:ext cx="4659803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E0E0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22568670-A8FD-7575-4F38-639CBF82C42D}"/>
              </a:ext>
            </a:extLst>
          </p:cNvPr>
          <p:cNvSpPr txBox="1">
            <a:spLocks/>
          </p:cNvSpPr>
          <p:nvPr/>
        </p:nvSpPr>
        <p:spPr>
          <a:xfrm>
            <a:off x="6096000" y="1171853"/>
            <a:ext cx="5676900" cy="4438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Make sentences in Task 1.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E7A1DD5D-BCDE-C9D0-A2D7-734BF7F10A5C}"/>
              </a:ext>
            </a:extLst>
          </p:cNvPr>
          <p:cNvSpPr txBox="1">
            <a:spLocks/>
          </p:cNvSpPr>
          <p:nvPr/>
        </p:nvSpPr>
        <p:spPr>
          <a:xfrm>
            <a:off x="5424256" y="2272683"/>
            <a:ext cx="6318777" cy="36220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Check.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r-HR" i="1" dirty="0"/>
          </a:p>
          <a:p>
            <a:pPr marL="0" indent="0">
              <a:buFont typeface="Arial" panose="020B0604020202020204" pitchFamily="34" charset="0"/>
              <a:buNone/>
            </a:pPr>
            <a:endParaRPr lang="hr-HR" i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i="1" dirty="0" err="1"/>
              <a:t>Lovro</a:t>
            </a:r>
            <a:r>
              <a:rPr lang="en-GB" i="1" dirty="0"/>
              <a:t> is going to be an engineer.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i="1" dirty="0"/>
              <a:t>Ana is going to be a writer.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i="1" dirty="0"/>
              <a:t>Eva is going to work in the </a:t>
            </a:r>
            <a:r>
              <a:rPr lang="en-GB" i="1" dirty="0" err="1"/>
              <a:t>fas</a:t>
            </a:r>
            <a:r>
              <a:rPr lang="hr-HR" i="1" dirty="0"/>
              <a:t>h</a:t>
            </a:r>
            <a:r>
              <a:rPr lang="en-GB" i="1" dirty="0"/>
              <a:t>ion industry.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i="1" dirty="0"/>
              <a:t>Dino is going to be a pianist.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i="1" dirty="0"/>
              <a:t>They are going to study harder.</a:t>
            </a:r>
          </a:p>
        </p:txBody>
      </p:sp>
    </p:spTree>
    <p:extLst>
      <p:ext uri="{BB962C8B-B14F-4D97-AF65-F5344CB8AC3E}">
        <p14:creationId xmlns:p14="http://schemas.microsoft.com/office/powerpoint/2010/main" val="320960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178DF4E-7577-A67C-79F1-5BECDA9DFCB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924425" cy="6854145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14A568C-4D43-8D12-D376-0D480A536C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09" y="1251403"/>
            <a:ext cx="4659803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E0E0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8AAF4689-661A-CDD3-52A6-677F0CED6D79}"/>
              </a:ext>
            </a:extLst>
          </p:cNvPr>
          <p:cNvSpPr txBox="1">
            <a:spLocks/>
          </p:cNvSpPr>
          <p:nvPr/>
        </p:nvSpPr>
        <p:spPr>
          <a:xfrm>
            <a:off x="5933244" y="4627405"/>
            <a:ext cx="5592932" cy="7630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600" dirty="0">
                <a:solidFill>
                  <a:srgbClr val="FF0000"/>
                </a:solidFill>
              </a:rPr>
              <a:t>AM/IS/ ARE + GOING TO + VERB = GOING TO FUTURE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43F8E02E-F550-F157-940D-04B4F654F0E3}"/>
              </a:ext>
            </a:extLst>
          </p:cNvPr>
          <p:cNvSpPr txBox="1">
            <a:spLocks/>
          </p:cNvSpPr>
          <p:nvPr/>
        </p:nvSpPr>
        <p:spPr>
          <a:xfrm>
            <a:off x="5726097" y="236100"/>
            <a:ext cx="6072327" cy="413171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>
                <a:solidFill>
                  <a:srgbClr val="FFC000"/>
                </a:solidFill>
              </a:rPr>
              <a:t>LANGUAGE FOCUS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/>
              <a:t>We use </a:t>
            </a:r>
            <a:r>
              <a:rPr lang="en-GB" sz="2000" b="1" dirty="0">
                <a:solidFill>
                  <a:srgbClr val="FF0000"/>
                </a:solidFill>
              </a:rPr>
              <a:t>going to </a:t>
            </a:r>
            <a:r>
              <a:rPr lang="en-GB" sz="2000" dirty="0" err="1"/>
              <a:t>to</a:t>
            </a:r>
            <a:r>
              <a:rPr lang="en-GB" sz="2000" dirty="0"/>
              <a:t> talk about plans and intentions.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solidFill>
                  <a:schemeClr val="accent1"/>
                </a:solidFill>
              </a:rPr>
              <a:t>Going to </a:t>
            </a:r>
            <a:r>
              <a:rPr lang="en-GB" sz="2000" dirty="0" err="1">
                <a:solidFill>
                  <a:schemeClr val="accent1"/>
                </a:solidFill>
              </a:rPr>
              <a:t>koristimo</a:t>
            </a:r>
            <a:r>
              <a:rPr lang="en-GB" sz="2000" dirty="0">
                <a:solidFill>
                  <a:schemeClr val="accent1"/>
                </a:solidFill>
              </a:rPr>
              <a:t> </a:t>
            </a:r>
            <a:r>
              <a:rPr lang="en-GB" sz="2000" dirty="0" err="1">
                <a:solidFill>
                  <a:schemeClr val="accent1"/>
                </a:solidFill>
              </a:rPr>
              <a:t>kada</a:t>
            </a:r>
            <a:r>
              <a:rPr lang="en-GB" sz="2000" dirty="0">
                <a:solidFill>
                  <a:schemeClr val="accent1"/>
                </a:solidFill>
              </a:rPr>
              <a:t> </a:t>
            </a:r>
            <a:r>
              <a:rPr lang="en-GB" sz="2000" dirty="0" err="1">
                <a:solidFill>
                  <a:schemeClr val="accent1"/>
                </a:solidFill>
              </a:rPr>
              <a:t>govorimo</a:t>
            </a:r>
            <a:r>
              <a:rPr lang="en-GB" sz="2000" dirty="0">
                <a:solidFill>
                  <a:schemeClr val="accent1"/>
                </a:solidFill>
              </a:rPr>
              <a:t> o </a:t>
            </a:r>
            <a:r>
              <a:rPr lang="en-GB" sz="2000" dirty="0" err="1">
                <a:solidFill>
                  <a:schemeClr val="accent1"/>
                </a:solidFill>
              </a:rPr>
              <a:t>budućim</a:t>
            </a:r>
            <a:r>
              <a:rPr lang="en-GB" sz="2000" dirty="0">
                <a:solidFill>
                  <a:schemeClr val="accent1"/>
                </a:solidFill>
              </a:rPr>
              <a:t> </a:t>
            </a:r>
            <a:r>
              <a:rPr lang="en-GB" sz="2000" dirty="0" err="1">
                <a:solidFill>
                  <a:schemeClr val="accent1"/>
                </a:solidFill>
              </a:rPr>
              <a:t>planovima</a:t>
            </a:r>
            <a:r>
              <a:rPr lang="en-GB" sz="2000" dirty="0">
                <a:solidFill>
                  <a:schemeClr val="accent1"/>
                </a:solidFill>
              </a:rPr>
              <a:t> </a:t>
            </a:r>
            <a:r>
              <a:rPr lang="en-GB" sz="2000" dirty="0" err="1">
                <a:solidFill>
                  <a:schemeClr val="accent1"/>
                </a:solidFill>
              </a:rPr>
              <a:t>i</a:t>
            </a:r>
            <a:r>
              <a:rPr lang="en-GB" sz="2000" dirty="0">
                <a:solidFill>
                  <a:schemeClr val="accent1"/>
                </a:solidFill>
              </a:rPr>
              <a:t> </a:t>
            </a:r>
            <a:r>
              <a:rPr lang="en-GB" sz="2000" dirty="0" err="1">
                <a:solidFill>
                  <a:schemeClr val="accent1"/>
                </a:solidFill>
              </a:rPr>
              <a:t>namjerama</a:t>
            </a:r>
            <a:r>
              <a:rPr lang="en-GB" sz="2000" dirty="0">
                <a:solidFill>
                  <a:schemeClr val="accent1"/>
                </a:solidFill>
              </a:rPr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/>
              <a:t>e.g. I’</a:t>
            </a:r>
            <a:r>
              <a:rPr lang="en-GB" sz="2000" dirty="0">
                <a:solidFill>
                  <a:srgbClr val="FF0000"/>
                </a:solidFill>
              </a:rPr>
              <a:t>m going to buy </a:t>
            </a:r>
            <a:r>
              <a:rPr lang="en-GB" sz="2000" dirty="0"/>
              <a:t>a new bike next month.</a:t>
            </a:r>
            <a:endParaRPr lang="hr-HR" sz="2000" dirty="0"/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We use </a:t>
            </a:r>
            <a:r>
              <a:rPr lang="en-GB" sz="2000" b="1" dirty="0">
                <a:solidFill>
                  <a:srgbClr val="FF0000"/>
                </a:solidFill>
              </a:rPr>
              <a:t>going to </a:t>
            </a:r>
            <a:r>
              <a:rPr lang="en-GB" sz="2000" dirty="0" err="1"/>
              <a:t>to</a:t>
            </a:r>
            <a:r>
              <a:rPr lang="en-GB" sz="2000" dirty="0"/>
              <a:t> talk about things we can see or feel about the future.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1"/>
                </a:solidFill>
              </a:rPr>
              <a:t>Going to </a:t>
            </a:r>
            <a:r>
              <a:rPr lang="en-GB" sz="2000" dirty="0" err="1">
                <a:solidFill>
                  <a:schemeClr val="accent1"/>
                </a:solidFill>
              </a:rPr>
              <a:t>koristimo</a:t>
            </a:r>
            <a:r>
              <a:rPr lang="en-GB" sz="2000" dirty="0">
                <a:solidFill>
                  <a:schemeClr val="accent1"/>
                </a:solidFill>
              </a:rPr>
              <a:t> za </a:t>
            </a:r>
            <a:r>
              <a:rPr lang="en-GB" sz="2000" dirty="0" err="1">
                <a:solidFill>
                  <a:schemeClr val="accent1"/>
                </a:solidFill>
              </a:rPr>
              <a:t>opisivanje</a:t>
            </a:r>
            <a:r>
              <a:rPr lang="en-GB" sz="2000" dirty="0">
                <a:solidFill>
                  <a:schemeClr val="accent1"/>
                </a:solidFill>
              </a:rPr>
              <a:t> </a:t>
            </a:r>
            <a:r>
              <a:rPr lang="en-GB" sz="2000" dirty="0" err="1">
                <a:solidFill>
                  <a:schemeClr val="accent1"/>
                </a:solidFill>
              </a:rPr>
              <a:t>predviđanja</a:t>
            </a:r>
            <a:r>
              <a:rPr lang="en-GB" sz="2000" dirty="0">
                <a:solidFill>
                  <a:schemeClr val="accent1"/>
                </a:solidFill>
              </a:rPr>
              <a:t> </a:t>
            </a:r>
            <a:r>
              <a:rPr lang="en-GB" sz="2000" dirty="0" err="1">
                <a:solidFill>
                  <a:schemeClr val="accent1"/>
                </a:solidFill>
              </a:rPr>
              <a:t>temeljenima</a:t>
            </a:r>
            <a:r>
              <a:rPr lang="en-GB" sz="2000" dirty="0">
                <a:solidFill>
                  <a:schemeClr val="accent1"/>
                </a:solidFill>
              </a:rPr>
              <a:t> </a:t>
            </a:r>
            <a:r>
              <a:rPr lang="en-GB" sz="2000" dirty="0" err="1">
                <a:solidFill>
                  <a:schemeClr val="accent1"/>
                </a:solidFill>
              </a:rPr>
              <a:t>na</a:t>
            </a:r>
            <a:r>
              <a:rPr lang="en-GB" sz="2000" dirty="0">
                <a:solidFill>
                  <a:schemeClr val="accent1"/>
                </a:solidFill>
              </a:rPr>
              <a:t> </a:t>
            </a:r>
            <a:r>
              <a:rPr lang="en-GB" sz="2000" dirty="0" err="1">
                <a:solidFill>
                  <a:schemeClr val="accent1"/>
                </a:solidFill>
              </a:rPr>
              <a:t>dostupnim</a:t>
            </a:r>
            <a:r>
              <a:rPr lang="en-GB" sz="2000" dirty="0">
                <a:solidFill>
                  <a:schemeClr val="accent1"/>
                </a:solidFill>
              </a:rPr>
              <a:t>, </a:t>
            </a:r>
            <a:r>
              <a:rPr lang="en-GB" sz="2000" dirty="0" err="1">
                <a:solidFill>
                  <a:schemeClr val="accent1"/>
                </a:solidFill>
              </a:rPr>
              <a:t>trenutnim</a:t>
            </a:r>
            <a:r>
              <a:rPr lang="en-GB" sz="2000" dirty="0">
                <a:solidFill>
                  <a:schemeClr val="accent1"/>
                </a:solidFill>
              </a:rPr>
              <a:t> </a:t>
            </a:r>
            <a:r>
              <a:rPr lang="en-GB" sz="2000" dirty="0" err="1">
                <a:solidFill>
                  <a:schemeClr val="accent1"/>
                </a:solidFill>
              </a:rPr>
              <a:t>dokazima</a:t>
            </a:r>
            <a:r>
              <a:rPr lang="en-GB" sz="2000" dirty="0">
                <a:solidFill>
                  <a:schemeClr val="accent1"/>
                </a:solidFill>
              </a:rPr>
              <a:t>. </a:t>
            </a:r>
          </a:p>
          <a:p>
            <a:pPr marL="0" indent="0">
              <a:buNone/>
            </a:pPr>
            <a:r>
              <a:rPr lang="en-GB" sz="2000" dirty="0"/>
              <a:t>e.g. Look at those clouds! It’</a:t>
            </a:r>
            <a:r>
              <a:rPr lang="en-GB" sz="2000" dirty="0">
                <a:solidFill>
                  <a:srgbClr val="FF0000"/>
                </a:solidFill>
              </a:rPr>
              <a:t>s going to rain</a:t>
            </a:r>
            <a:r>
              <a:rPr lang="en-GB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997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06D57-0F5F-996B-B20B-7B2919788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419"/>
            <a:ext cx="10515600" cy="1325563"/>
          </a:xfrm>
        </p:spPr>
        <p:txBody>
          <a:bodyPr/>
          <a:lstStyle/>
          <a:p>
            <a:r>
              <a:rPr lang="en-GB" i="1" dirty="0"/>
              <a:t>Workbook, page 92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F1D05EF-B77D-5898-013B-282721FDBD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33473"/>
            <a:ext cx="3862763" cy="514354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C519F8B-6131-72C3-C57A-F101F3D463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" t="605" b="1173"/>
          <a:stretch/>
        </p:blipFill>
        <p:spPr>
          <a:xfrm>
            <a:off x="838200" y="1166813"/>
            <a:ext cx="3876986" cy="5410200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2D13B92-C2C8-C2C4-109D-AD2516175033}"/>
              </a:ext>
            </a:extLst>
          </p:cNvPr>
          <p:cNvSpPr txBox="1"/>
          <p:nvPr/>
        </p:nvSpPr>
        <p:spPr>
          <a:xfrm>
            <a:off x="6259419" y="1186455"/>
            <a:ext cx="5438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Complete the sentences.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E91E33-BD81-ACB0-5922-47459760E695}"/>
              </a:ext>
            </a:extLst>
          </p:cNvPr>
          <p:cNvSpPr txBox="1"/>
          <p:nvPr/>
        </p:nvSpPr>
        <p:spPr>
          <a:xfrm>
            <a:off x="6273390" y="1811376"/>
            <a:ext cx="5438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Check.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C252C0-AEC8-6F2C-D039-77773A25B1BF}"/>
              </a:ext>
            </a:extLst>
          </p:cNvPr>
          <p:cNvSpPr txBox="1"/>
          <p:nvPr/>
        </p:nvSpPr>
        <p:spPr>
          <a:xfrm>
            <a:off x="6255876" y="2762521"/>
            <a:ext cx="5438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Complete the sentences using the going to future.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77B370-DCAC-B71E-7048-57D51D5C9C5E}"/>
              </a:ext>
            </a:extLst>
          </p:cNvPr>
          <p:cNvSpPr txBox="1"/>
          <p:nvPr/>
        </p:nvSpPr>
        <p:spPr>
          <a:xfrm>
            <a:off x="6286278" y="3871913"/>
            <a:ext cx="5438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Check.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C0AE6A-DF62-CCA8-4E94-0DAC87328383}"/>
              </a:ext>
            </a:extLst>
          </p:cNvPr>
          <p:cNvSpPr txBox="1"/>
          <p:nvPr/>
        </p:nvSpPr>
        <p:spPr>
          <a:xfrm>
            <a:off x="6273390" y="4681301"/>
            <a:ext cx="5626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Unscramble the following sentences.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740EEE-0685-EA39-62D5-6B3DD5DB42B0}"/>
              </a:ext>
            </a:extLst>
          </p:cNvPr>
          <p:cNvSpPr txBox="1"/>
          <p:nvPr/>
        </p:nvSpPr>
        <p:spPr>
          <a:xfrm>
            <a:off x="6286278" y="5793011"/>
            <a:ext cx="5438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Check.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ECFFBEF-7992-C4F1-B964-EAFA39014D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6" y="2273171"/>
            <a:ext cx="5681005" cy="23246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E0E0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4059D0F-6EDA-4DB9-E613-895BC9E9BA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44" y="2684485"/>
            <a:ext cx="5160605" cy="185689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5BB484F-E059-1A64-9051-BEC6FF8A26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6" y="2072986"/>
            <a:ext cx="5974232" cy="292763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E0E0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59678D1-5F9C-2677-41F2-A5E0E7B82E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90" y="2921367"/>
            <a:ext cx="5405613" cy="203132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B5A9A1C-5706-B48A-C34A-118745CE8B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17" y="1393982"/>
            <a:ext cx="5540604" cy="324328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E0E0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71ABEEE-88FE-4BC3-D75F-51C09D647E2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75" y="1973503"/>
            <a:ext cx="4992732" cy="262397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8E0F571-E889-F75D-3991-DFD2BF3CEFE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17" y="4664700"/>
            <a:ext cx="5540605" cy="145011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E0E0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37492D6-C028-0F8A-41B9-0FE1023FB86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90" y="4709514"/>
            <a:ext cx="5154851" cy="134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8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2E0FB9B3-5D57-B4EF-94BD-7704A2580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924425" cy="6854145"/>
          </a:xfrm>
          <a:prstGeom prst="rect">
            <a:avLst/>
          </a:prstGeom>
        </p:spPr>
      </p:pic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486E2754-E98C-76FE-511F-A3E425DAF54B}"/>
              </a:ext>
            </a:extLst>
          </p:cNvPr>
          <p:cNvSpPr txBox="1">
            <a:spLocks/>
          </p:cNvSpPr>
          <p:nvPr/>
        </p:nvSpPr>
        <p:spPr>
          <a:xfrm>
            <a:off x="6215839" y="100241"/>
            <a:ext cx="4523857" cy="54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Use going to future in Task 2.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EB64DCC-47D4-5A71-0B4A-7D36493DA86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411287"/>
            <a:ext cx="4107203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E0E0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CA6F02A7-AFF8-9586-750F-DC703E0718EB}"/>
              </a:ext>
            </a:extLst>
          </p:cNvPr>
          <p:cNvSpPr txBox="1">
            <a:spLocks/>
          </p:cNvSpPr>
          <p:nvPr/>
        </p:nvSpPr>
        <p:spPr>
          <a:xfrm>
            <a:off x="6215839" y="761753"/>
            <a:ext cx="5676900" cy="54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GB" b="1" dirty="0"/>
              <a:t>Check.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C1D624-46CF-1C6F-68AF-7364FB62F91E}"/>
              </a:ext>
            </a:extLst>
          </p:cNvPr>
          <p:cNvSpPr txBox="1"/>
          <p:nvPr/>
        </p:nvSpPr>
        <p:spPr>
          <a:xfrm>
            <a:off x="919281" y="2162175"/>
            <a:ext cx="3185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I’m going to make pancakes.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DB26E1-E3D0-F8AC-E5F7-721CE3D90AEA}"/>
              </a:ext>
            </a:extLst>
          </p:cNvPr>
          <p:cNvSpPr txBox="1"/>
          <p:nvPr/>
        </p:nvSpPr>
        <p:spPr>
          <a:xfrm>
            <a:off x="709611" y="3259488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I’m going to visit my grandmother.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A23E38-5BA8-8324-F047-E30596954B11}"/>
              </a:ext>
            </a:extLst>
          </p:cNvPr>
          <p:cNvSpPr txBox="1"/>
          <p:nvPr/>
        </p:nvSpPr>
        <p:spPr>
          <a:xfrm>
            <a:off x="596276" y="4364554"/>
            <a:ext cx="3905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We’re going to walk in the mountains.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48C1B9-AFE2-A2DE-DE9D-70F4B630002C}"/>
              </a:ext>
            </a:extLst>
          </p:cNvPr>
          <p:cNvSpPr txBox="1"/>
          <p:nvPr/>
        </p:nvSpPr>
        <p:spPr>
          <a:xfrm>
            <a:off x="596276" y="5458508"/>
            <a:ext cx="3508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I’m going to study at the weekend.</a:t>
            </a:r>
          </a:p>
        </p:txBody>
      </p: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82B60CED-DD72-3A9A-F02E-0C88201D6C88}"/>
              </a:ext>
            </a:extLst>
          </p:cNvPr>
          <p:cNvSpPr txBox="1">
            <a:spLocks/>
          </p:cNvSpPr>
          <p:nvPr/>
        </p:nvSpPr>
        <p:spPr>
          <a:xfrm>
            <a:off x="6215839" y="1495570"/>
            <a:ext cx="5676900" cy="12168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Ask your partner about summer holidays</a:t>
            </a:r>
            <a:r>
              <a:rPr lang="hr-HR" b="1" dirty="0"/>
              <a:t>. Use</a:t>
            </a:r>
            <a:r>
              <a:rPr lang="en-GB" b="1" dirty="0"/>
              <a:t> these prompts and going to future.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70C8091-BA1B-43A9-9C80-8E08F4526A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" y="1352701"/>
            <a:ext cx="5132344" cy="446850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E0E0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Content Placeholder 7">
            <a:extLst>
              <a:ext uri="{FF2B5EF4-FFF2-40B4-BE49-F238E27FC236}">
                <a16:creationId xmlns:a16="http://schemas.microsoft.com/office/drawing/2014/main" id="{8EB13F11-2FB4-8736-D5FE-BF2818BDF9F4}"/>
              </a:ext>
            </a:extLst>
          </p:cNvPr>
          <p:cNvSpPr txBox="1">
            <a:spLocks/>
          </p:cNvSpPr>
          <p:nvPr/>
        </p:nvSpPr>
        <p:spPr>
          <a:xfrm>
            <a:off x="6215839" y="2983974"/>
            <a:ext cx="5676900" cy="1289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Tell the class what your partner is or isn’t going to do for the holidays.</a:t>
            </a:r>
          </a:p>
        </p:txBody>
      </p:sp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E2E7D80E-E299-B124-395E-30A027C146F7}"/>
              </a:ext>
            </a:extLst>
          </p:cNvPr>
          <p:cNvSpPr txBox="1">
            <a:spLocks/>
          </p:cNvSpPr>
          <p:nvPr/>
        </p:nvSpPr>
        <p:spPr>
          <a:xfrm>
            <a:off x="6215839" y="4049485"/>
            <a:ext cx="5676900" cy="1216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Write true sentences about yourself (positive or negative.)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2CD4195-D159-8251-F18D-98D85329E92D}"/>
              </a:ext>
            </a:extLst>
          </p:cNvPr>
          <p:cNvSpPr txBox="1"/>
          <p:nvPr/>
        </p:nvSpPr>
        <p:spPr>
          <a:xfrm>
            <a:off x="6096000" y="5126543"/>
            <a:ext cx="5961017" cy="163121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500" b="1" dirty="0"/>
              <a:t>Choose the correct form of expressing future.</a:t>
            </a:r>
          </a:p>
          <a:p>
            <a:pPr algn="ctr"/>
            <a:r>
              <a:rPr lang="en-GB" sz="2500" b="1" dirty="0">
                <a:hlinkClick r:id="rId5"/>
              </a:rPr>
              <a:t>https://learningapps.org/watch?v=psk3cba7520</a:t>
            </a:r>
            <a:r>
              <a:rPr lang="en-GB" sz="25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261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9" grpId="0"/>
      <p:bldP spid="22" grpId="0"/>
      <p:bldP spid="23" grpId="0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878</Words>
  <Application>Microsoft Office PowerPoint</Application>
  <PresentationFormat>Widescreen</PresentationFormat>
  <Paragraphs>141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Lesson 14 Talking about future plans</vt:lpstr>
      <vt:lpstr>GUESS MY JOB!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Workbook, page 92</vt:lpstr>
      <vt:lpstr>PowerPoint Presentation</vt:lpstr>
      <vt:lpstr>PowerPoint Presentation</vt:lpstr>
      <vt:lpstr>PowerPoint Presentation</vt:lpstr>
      <vt:lpstr>Workbook, page 93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14 – Talking about future plans</dc:title>
  <dc:creator>Josipa</dc:creator>
  <cp:lastModifiedBy>Sanja Ivoš</cp:lastModifiedBy>
  <cp:revision>50</cp:revision>
  <dcterms:created xsi:type="dcterms:W3CDTF">2022-08-28T08:28:26Z</dcterms:created>
  <dcterms:modified xsi:type="dcterms:W3CDTF">2022-11-22T09:58:46Z</dcterms:modified>
</cp:coreProperties>
</file>